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5" r:id="rId2"/>
  </p:sldMasterIdLst>
  <p:notesMasterIdLst>
    <p:notesMasterId r:id="rId14"/>
  </p:notesMasterIdLst>
  <p:sldIdLst>
    <p:sldId id="302" r:id="rId3"/>
    <p:sldId id="285" r:id="rId4"/>
    <p:sldId id="286" r:id="rId5"/>
    <p:sldId id="308" r:id="rId6"/>
    <p:sldId id="300" r:id="rId7"/>
    <p:sldId id="304" r:id="rId8"/>
    <p:sldId id="306" r:id="rId9"/>
    <p:sldId id="299" r:id="rId10"/>
    <p:sldId id="311" r:id="rId11"/>
    <p:sldId id="310" r:id="rId12"/>
    <p:sldId id="30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layfair Display" pitchFamily="2" charset="77"/>
      <p:regular r:id="rId19"/>
      <p:bold r:id="rId20"/>
      <p:italic r:id="rId21"/>
      <p:boldItalic r:id="rId22"/>
    </p:embeddedFont>
    <p:embeddedFont>
      <p:font typeface="Tinos" panose="020B0604020202020204" pitchFamily="34" charset="0"/>
      <p:regular r:id="rId23"/>
      <p:bold r:id="rId24"/>
      <p:italic r:id="rId25"/>
      <p:boldItalic r:id="rId26"/>
    </p:embeddedFont>
    <p:embeddedFont>
      <p:font typeface="Vidaloka" panose="020B0604020202020204" pitchFamily="3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1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0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64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PH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P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1889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PH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P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80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19493" y="476794"/>
            <a:ext cx="11153014" cy="5891349"/>
          </a:xfrm>
          <a:prstGeom prst="rect">
            <a:avLst/>
          </a:prstGeom>
          <a:solidFill>
            <a:schemeClr val="bg1">
              <a:alpha val="85000"/>
            </a:schemeClr>
          </a:solidFill>
          <a:ln w="1143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210398" y="761141"/>
            <a:ext cx="9784400" cy="82488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 dirty="0"/>
              <a:t>This looks like so</a:t>
            </a:r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 hasCustomPrompt="1"/>
          </p:nvPr>
        </p:nvSpPr>
        <p:spPr>
          <a:xfrm>
            <a:off x="1203867" y="1961831"/>
            <a:ext cx="9784400" cy="394258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ClrTx/>
              <a:buSzPts val="2200"/>
              <a:buChar char="⬗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r>
              <a:rPr lang="en-US" dirty="0"/>
              <a:t>This looks even better</a:t>
            </a:r>
            <a:endParaRPr dirty="0"/>
          </a:p>
        </p:txBody>
      </p:sp>
      <p:grpSp>
        <p:nvGrpSpPr>
          <p:cNvPr id="33" name="Google Shape;33;p5"/>
          <p:cNvGrpSpPr/>
          <p:nvPr/>
        </p:nvGrpSpPr>
        <p:grpSpPr>
          <a:xfrm>
            <a:off x="5885400" y="1586031"/>
            <a:ext cx="421200" cy="1312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93866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 + 1 column half slide">
    <p:bg>
      <p:bgPr>
        <a:solidFill>
          <a:srgbClr val="9E7C59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739600" y="726200"/>
            <a:ext cx="5367200" cy="5405600"/>
          </a:xfrm>
          <a:prstGeom prst="rect">
            <a:avLst/>
          </a:prstGeom>
          <a:solidFill>
            <a:schemeClr val="bg1">
              <a:alpha val="85000"/>
            </a:schemeClr>
          </a:solidFill>
          <a:ln w="1143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4388800" cy="8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203867" y="2131640"/>
            <a:ext cx="4388800" cy="3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ClrTx/>
              <a:buSzPts val="2200"/>
              <a:buChar char="⬗"/>
              <a:defRPr/>
            </a:lvl1pPr>
            <a:lvl2pPr marL="1219170" lvl="1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828754" lvl="2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2438339" lvl="3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3047924" lvl="4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3657509" lvl="5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4267093" lvl="6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4876678" lvl="7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5486263" lvl="8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grpSp>
        <p:nvGrpSpPr>
          <p:cNvPr id="41" name="Google Shape;41;p6"/>
          <p:cNvGrpSpPr/>
          <p:nvPr/>
        </p:nvGrpSpPr>
        <p:grpSpPr>
          <a:xfrm>
            <a:off x="3212600" y="1755844"/>
            <a:ext cx="421200" cy="131200"/>
            <a:chOff x="4414050" y="1436450"/>
            <a:chExt cx="315900" cy="9840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3" name="Google Shape;43;p6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3595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890767" y="1223833"/>
            <a:ext cx="4410400" cy="4410400"/>
          </a:xfrm>
          <a:prstGeom prst="rect">
            <a:avLst/>
          </a:prstGeom>
          <a:solidFill>
            <a:srgbClr val="9E7C59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90167" y="1608833"/>
            <a:ext cx="3611600" cy="36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3913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2000"/>
                    </a14:imgEffect>
                    <a14:imgEffect>
                      <a14:brightnessContrast contrast="7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83349" y="1223800"/>
            <a:ext cx="7625301" cy="4410400"/>
          </a:xfrm>
          <a:prstGeom prst="rect">
            <a:avLst/>
          </a:prstGeom>
          <a:solidFill>
            <a:schemeClr val="bg1">
              <a:alpha val="85000"/>
            </a:schemeClr>
          </a:solidFill>
          <a:ln w="1524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4344900" y="2190833"/>
            <a:ext cx="350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344900" y="4091539"/>
            <a:ext cx="350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5885400" y="3871400"/>
            <a:ext cx="421200" cy="131200"/>
            <a:chOff x="4414050" y="1436450"/>
            <a:chExt cx="315900" cy="98400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" name="Google Shape;19;p3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93432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bg>
      <p:bgPr>
        <a:solidFill>
          <a:srgbClr val="9E7C59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203867" y="989733"/>
            <a:ext cx="9784400" cy="82488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 dirty="0"/>
              <a:t>This looks like so</a:t>
            </a:r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 hasCustomPrompt="1"/>
          </p:nvPr>
        </p:nvSpPr>
        <p:spPr>
          <a:xfrm>
            <a:off x="1203867" y="2131645"/>
            <a:ext cx="9784400" cy="3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r>
              <a:rPr lang="en-US" dirty="0"/>
              <a:t>This looks even better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3" name="Google Shape;33;p5"/>
          <p:cNvGrpSpPr/>
          <p:nvPr/>
        </p:nvGrpSpPr>
        <p:grpSpPr>
          <a:xfrm>
            <a:off x="5885400" y="1755844"/>
            <a:ext cx="421200" cy="1312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75610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 slide">
  <p:cSld name="Title + 1 column half slide">
    <p:bg>
      <p:bgPr>
        <a:solidFill>
          <a:srgbClr val="9E7C59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739600" y="726200"/>
            <a:ext cx="53672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4388800" cy="8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203867" y="2131640"/>
            <a:ext cx="4388800" cy="3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1219170" lvl="1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828754" lvl="2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2438339" lvl="3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3047924" lvl="4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3657509" lvl="5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4267093" lvl="6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4876678" lvl="7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5486263" lvl="8" indent="-491054" rtl="0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41" name="Google Shape;41;p6"/>
          <p:cNvGrpSpPr/>
          <p:nvPr/>
        </p:nvGrpSpPr>
        <p:grpSpPr>
          <a:xfrm>
            <a:off x="3212600" y="1755844"/>
            <a:ext cx="421200" cy="131200"/>
            <a:chOff x="4414050" y="1436450"/>
            <a:chExt cx="315900" cy="9840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3" name="Google Shape;43;p6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050124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 dpi="0" rotWithShape="1">
          <a:blip r:embed="rId2">
            <a:alphaModFix amt="85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dirty="0">
              <a:latin typeface="Playfair Display" panose="020B0604020202020204" charset="0"/>
            </a:endParaRPr>
          </a:p>
        </p:txBody>
      </p:sp>
      <p:grpSp>
        <p:nvGrpSpPr>
          <p:cNvPr id="46" name="Google Shape;46;p7"/>
          <p:cNvGrpSpPr/>
          <p:nvPr/>
        </p:nvGrpSpPr>
        <p:grpSpPr>
          <a:xfrm>
            <a:off x="5885400" y="1755844"/>
            <a:ext cx="421200" cy="131200"/>
            <a:chOff x="4414050" y="1436450"/>
            <a:chExt cx="315900" cy="98400"/>
          </a:xfrm>
        </p:grpSpPr>
        <p:cxnSp>
          <p:nvCxnSpPr>
            <p:cNvPr id="47" name="Google Shape;47;p7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7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9784400" cy="8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tx1"/>
                </a:solidFill>
                <a:latin typeface="Playfair Display" panose="020B060402020202020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203767" y="2134133"/>
            <a:ext cx="4749200" cy="373413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Tx/>
              <a:buSzPts val="1800"/>
              <a:buChar char="⬗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9pPr>
          </a:lstStyle>
          <a:p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238995" y="2134133"/>
            <a:ext cx="4749200" cy="373413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Tx/>
              <a:buSzPts val="1800"/>
              <a:buChar char="⬗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9pPr>
          </a:lstStyle>
          <a:p>
            <a:endParaRPr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625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8"/>
          <p:cNvGrpSpPr/>
          <p:nvPr/>
        </p:nvGrpSpPr>
        <p:grpSpPr>
          <a:xfrm>
            <a:off x="5885400" y="1755844"/>
            <a:ext cx="421200" cy="131200"/>
            <a:chOff x="4414050" y="1436450"/>
            <a:chExt cx="315900" cy="98400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7" name="Google Shape;57;p8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9784400" cy="8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1203867" y="2123200"/>
            <a:ext cx="3153600" cy="3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⬗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519300" y="2123200"/>
            <a:ext cx="3153600" cy="3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⬗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7834733" y="2123200"/>
            <a:ext cx="3153600" cy="3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⬗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1453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 preserve="1">
  <p:cSld name="Blank contain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67"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7205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82" name="Google Shape;82;p12"/>
          <p:cNvGrpSpPr/>
          <p:nvPr/>
        </p:nvGrpSpPr>
        <p:grpSpPr>
          <a:xfrm>
            <a:off x="5885400" y="6106600"/>
            <a:ext cx="421200" cy="131200"/>
            <a:chOff x="4414050" y="1436450"/>
            <a:chExt cx="315900" cy="98400"/>
          </a:xfrm>
          <a:noFill/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grp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grp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69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 preserve="1">
  <p:cSld name="1_Completely Blank">
    <p:bg>
      <p:bgPr>
        <a:solidFill>
          <a:srgbClr val="9E7C59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2" name="Google Shape;82;p12"/>
          <p:cNvGrpSpPr/>
          <p:nvPr/>
        </p:nvGrpSpPr>
        <p:grpSpPr>
          <a:xfrm>
            <a:off x="5885400" y="6106600"/>
            <a:ext cx="421200" cy="131200"/>
            <a:chOff x="4414050" y="1436450"/>
            <a:chExt cx="315900" cy="98400"/>
          </a:xfrm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58097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7C5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9784400" cy="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867" y="2131645"/>
            <a:ext cx="9784400" cy="3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Font typeface="Tinos"/>
              <a:buChar char="⬗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637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medium.com/@anjumorr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anjumorris" TargetMode="External"/><Relationship Id="rId5" Type="http://schemas.openxmlformats.org/officeDocument/2006/relationships/hyperlink" Target="https://www.linkedin.com/in/anjali-sebastian" TargetMode="Externa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83DBF-FF7B-4E04-88E2-2BFD73A32713}"/>
              </a:ext>
            </a:extLst>
          </p:cNvPr>
          <p:cNvSpPr/>
          <p:nvPr/>
        </p:nvSpPr>
        <p:spPr>
          <a:xfrm>
            <a:off x="6635781" y="835043"/>
            <a:ext cx="4740358" cy="5130350"/>
          </a:xfrm>
          <a:prstGeom prst="rect">
            <a:avLst/>
          </a:prstGeom>
          <a:solidFill>
            <a:schemeClr val="bg1">
              <a:alpha val="75000"/>
            </a:schemeClr>
          </a:solidFill>
          <a:ln w="114300">
            <a:solidFill>
              <a:schemeClr val="tx1">
                <a:lumMod val="75000"/>
                <a:lumOff val="2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ea typeface="+mn-ea"/>
                <a:cs typeface="Calibri" panose="020F0502020204030204" pitchFamily="34" charset="0"/>
                <a:sym typeface="Arial"/>
              </a:rPr>
              <a:t>HOME DÉCOR HELPER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+mn-ea"/>
                <a:cs typeface="Tinos" panose="020B0604020202020204" charset="0"/>
                <a:sym typeface="Arial"/>
              </a:rPr>
              <a:t>Anjali Sebastian</a:t>
            </a:r>
            <a:r>
              <a:rPr kumimoji="0" lang="en-US" sz="4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+mn-ea"/>
                <a:cs typeface="Tinos" panose="020B0604020202020204" charset="0"/>
                <a:sym typeface="Arial"/>
              </a:rPr>
              <a:t>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os" panose="020B0604020202020204" charset="0"/>
              <a:ea typeface="+mn-ea"/>
              <a:cs typeface="Tino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712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481D-A3BE-40BF-BB1B-4E7CFF076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Viewing angles, background and lighting conditions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More tolerant to bad photography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Learn from user images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Add more categories and products 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Multi-level suggestions</a:t>
            </a:r>
          </a:p>
          <a:p>
            <a:pPr marL="118531" indent="0"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  <a:p>
            <a:pPr marL="118531" indent="0"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  <a:p>
            <a:endParaRPr lang="en-US" dirty="0">
              <a:latin typeface="Tinos" panose="020B0604020202020204" charset="0"/>
              <a:cs typeface="Tinos" panose="020B0604020202020204" charset="0"/>
            </a:endParaRPr>
          </a:p>
          <a:p>
            <a:pPr marL="118531" indent="0"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138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0FFF1E-C070-4187-8120-3AC50C0D5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323" y="4091539"/>
            <a:ext cx="6543923" cy="1046400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latin typeface="Playfair Display" panose="020B0604020202020204" charset="0"/>
              </a:rPr>
              <a:t>THANK YOU</a:t>
            </a:r>
          </a:p>
        </p:txBody>
      </p:sp>
      <p:sp>
        <p:nvSpPr>
          <p:cNvPr id="4" name="Google Shape;1335;p30">
            <a:extLst>
              <a:ext uri="{FF2B5EF4-FFF2-40B4-BE49-F238E27FC236}">
                <a16:creationId xmlns:a16="http://schemas.microsoft.com/office/drawing/2014/main" id="{D336721C-24F1-40D6-A3B1-B7689A95FC16}"/>
              </a:ext>
            </a:extLst>
          </p:cNvPr>
          <p:cNvSpPr/>
          <p:nvPr/>
        </p:nvSpPr>
        <p:spPr>
          <a:xfrm>
            <a:off x="2750491" y="161203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445" h="436" extrusionOk="0">
                <a:moveTo>
                  <a:pt x="27" y="107"/>
                </a:moveTo>
                <a:lnTo>
                  <a:pt x="27" y="107"/>
                </a:lnTo>
                <a:cubicBezTo>
                  <a:pt x="27" y="142"/>
                  <a:pt x="36" y="169"/>
                  <a:pt x="62" y="186"/>
                </a:cubicBezTo>
                <a:cubicBezTo>
                  <a:pt x="81" y="195"/>
                  <a:pt x="107" y="204"/>
                  <a:pt x="116" y="204"/>
                </a:cubicBezTo>
                <a:lnTo>
                  <a:pt x="125" y="204"/>
                </a:lnTo>
                <a:cubicBezTo>
                  <a:pt x="125" y="204"/>
                  <a:pt x="116" y="222"/>
                  <a:pt x="134" y="248"/>
                </a:cubicBezTo>
                <a:lnTo>
                  <a:pt x="134" y="248"/>
                </a:lnTo>
                <a:cubicBezTo>
                  <a:pt x="107" y="248"/>
                  <a:pt x="0" y="257"/>
                  <a:pt x="0" y="345"/>
                </a:cubicBezTo>
                <a:cubicBezTo>
                  <a:pt x="0" y="435"/>
                  <a:pt x="98" y="435"/>
                  <a:pt x="116" y="435"/>
                </a:cubicBezTo>
                <a:lnTo>
                  <a:pt x="116" y="435"/>
                </a:lnTo>
                <a:cubicBezTo>
                  <a:pt x="116" y="435"/>
                  <a:pt x="116" y="435"/>
                  <a:pt x="125" y="435"/>
                </a:cubicBezTo>
                <a:cubicBezTo>
                  <a:pt x="134" y="435"/>
                  <a:pt x="169" y="435"/>
                  <a:pt x="196" y="417"/>
                </a:cubicBezTo>
                <a:cubicBezTo>
                  <a:pt x="231" y="399"/>
                  <a:pt x="249" y="364"/>
                  <a:pt x="249" y="320"/>
                </a:cubicBezTo>
                <a:cubicBezTo>
                  <a:pt x="249" y="275"/>
                  <a:pt x="222" y="248"/>
                  <a:pt x="205" y="230"/>
                </a:cubicBezTo>
                <a:cubicBezTo>
                  <a:pt x="187" y="222"/>
                  <a:pt x="178" y="213"/>
                  <a:pt x="178" y="204"/>
                </a:cubicBezTo>
                <a:cubicBezTo>
                  <a:pt x="178" y="195"/>
                  <a:pt x="187" y="186"/>
                  <a:pt x="196" y="177"/>
                </a:cubicBezTo>
                <a:cubicBezTo>
                  <a:pt x="213" y="160"/>
                  <a:pt x="231" y="142"/>
                  <a:pt x="231" y="98"/>
                </a:cubicBezTo>
                <a:cubicBezTo>
                  <a:pt x="231" y="62"/>
                  <a:pt x="222" y="36"/>
                  <a:pt x="196" y="18"/>
                </a:cubicBezTo>
                <a:lnTo>
                  <a:pt x="213" y="18"/>
                </a:lnTo>
                <a:cubicBezTo>
                  <a:pt x="231" y="18"/>
                  <a:pt x="249" y="9"/>
                  <a:pt x="249" y="0"/>
                </a:cubicBezTo>
                <a:lnTo>
                  <a:pt x="249" y="0"/>
                </a:lnTo>
                <a:cubicBezTo>
                  <a:pt x="143" y="0"/>
                  <a:pt x="143" y="0"/>
                  <a:pt x="143" y="0"/>
                </a:cubicBezTo>
                <a:cubicBezTo>
                  <a:pt x="134" y="0"/>
                  <a:pt x="27" y="0"/>
                  <a:pt x="27" y="107"/>
                </a:cubicBezTo>
                <a:close/>
                <a:moveTo>
                  <a:pt x="205" y="328"/>
                </a:moveTo>
                <a:lnTo>
                  <a:pt x="205" y="328"/>
                </a:lnTo>
                <a:cubicBezTo>
                  <a:pt x="213" y="364"/>
                  <a:pt x="178" y="390"/>
                  <a:pt x="134" y="390"/>
                </a:cubicBezTo>
                <a:cubicBezTo>
                  <a:pt x="90" y="399"/>
                  <a:pt x="54" y="381"/>
                  <a:pt x="54" y="345"/>
                </a:cubicBezTo>
                <a:cubicBezTo>
                  <a:pt x="45" y="328"/>
                  <a:pt x="54" y="310"/>
                  <a:pt x="71" y="292"/>
                </a:cubicBezTo>
                <a:cubicBezTo>
                  <a:pt x="90" y="283"/>
                  <a:pt x="107" y="275"/>
                  <a:pt x="125" y="275"/>
                </a:cubicBezTo>
                <a:cubicBezTo>
                  <a:pt x="134" y="275"/>
                  <a:pt x="134" y="275"/>
                  <a:pt x="134" y="275"/>
                </a:cubicBezTo>
                <a:cubicBezTo>
                  <a:pt x="178" y="275"/>
                  <a:pt x="205" y="301"/>
                  <a:pt x="205" y="328"/>
                </a:cubicBezTo>
                <a:close/>
                <a:moveTo>
                  <a:pt x="178" y="80"/>
                </a:moveTo>
                <a:lnTo>
                  <a:pt x="178" y="80"/>
                </a:lnTo>
                <a:cubicBezTo>
                  <a:pt x="187" y="124"/>
                  <a:pt x="169" y="160"/>
                  <a:pt x="143" y="169"/>
                </a:cubicBezTo>
                <a:cubicBezTo>
                  <a:pt x="143" y="169"/>
                  <a:pt x="143" y="169"/>
                  <a:pt x="134" y="169"/>
                </a:cubicBezTo>
                <a:cubicBezTo>
                  <a:pt x="107" y="169"/>
                  <a:pt x="90" y="151"/>
                  <a:pt x="81" y="116"/>
                </a:cubicBezTo>
                <a:cubicBezTo>
                  <a:pt x="71" y="98"/>
                  <a:pt x="71" y="80"/>
                  <a:pt x="81" y="62"/>
                </a:cubicBezTo>
                <a:cubicBezTo>
                  <a:pt x="81" y="45"/>
                  <a:pt x="98" y="36"/>
                  <a:pt x="107" y="26"/>
                </a:cubicBezTo>
                <a:lnTo>
                  <a:pt x="116" y="26"/>
                </a:lnTo>
                <a:cubicBezTo>
                  <a:pt x="151" y="26"/>
                  <a:pt x="169" y="45"/>
                  <a:pt x="178" y="80"/>
                </a:cubicBezTo>
                <a:close/>
                <a:moveTo>
                  <a:pt x="373" y="169"/>
                </a:moveTo>
                <a:lnTo>
                  <a:pt x="373" y="169"/>
                </a:lnTo>
                <a:cubicBezTo>
                  <a:pt x="373" y="98"/>
                  <a:pt x="373" y="98"/>
                  <a:pt x="373" y="98"/>
                </a:cubicBezTo>
                <a:cubicBezTo>
                  <a:pt x="319" y="98"/>
                  <a:pt x="319" y="98"/>
                  <a:pt x="319" y="98"/>
                </a:cubicBezTo>
                <a:cubicBezTo>
                  <a:pt x="319" y="169"/>
                  <a:pt x="319" y="169"/>
                  <a:pt x="319" y="169"/>
                </a:cubicBezTo>
                <a:cubicBezTo>
                  <a:pt x="249" y="169"/>
                  <a:pt x="249" y="169"/>
                  <a:pt x="249" y="169"/>
                </a:cubicBezTo>
                <a:cubicBezTo>
                  <a:pt x="249" y="213"/>
                  <a:pt x="249" y="213"/>
                  <a:pt x="249" y="213"/>
                </a:cubicBezTo>
                <a:cubicBezTo>
                  <a:pt x="319" y="213"/>
                  <a:pt x="319" y="213"/>
                  <a:pt x="319" y="213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373" y="292"/>
                  <a:pt x="373" y="292"/>
                  <a:pt x="373" y="292"/>
                </a:cubicBezTo>
                <a:cubicBezTo>
                  <a:pt x="373" y="213"/>
                  <a:pt x="373" y="213"/>
                  <a:pt x="373" y="213"/>
                </a:cubicBezTo>
                <a:cubicBezTo>
                  <a:pt x="444" y="213"/>
                  <a:pt x="444" y="213"/>
                  <a:pt x="444" y="213"/>
                </a:cubicBezTo>
                <a:cubicBezTo>
                  <a:pt x="444" y="169"/>
                  <a:pt x="444" y="169"/>
                  <a:pt x="444" y="169"/>
                </a:cubicBezTo>
                <a:lnTo>
                  <a:pt x="373" y="16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A205EC-46F3-47DE-8357-A203AB78F93F}"/>
              </a:ext>
            </a:extLst>
          </p:cNvPr>
          <p:cNvGrpSpPr/>
          <p:nvPr/>
        </p:nvGrpSpPr>
        <p:grpSpPr>
          <a:xfrm>
            <a:off x="2758442" y="2070021"/>
            <a:ext cx="274320" cy="274320"/>
            <a:chOff x="2362994" y="2910682"/>
            <a:chExt cx="317500" cy="3190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" name="Google Shape;1308;p30">
              <a:extLst>
                <a:ext uri="{FF2B5EF4-FFF2-40B4-BE49-F238E27FC236}">
                  <a16:creationId xmlns:a16="http://schemas.microsoft.com/office/drawing/2014/main" id="{9D0D372D-0FB3-4667-A0A1-A913EC540029}"/>
                </a:ext>
              </a:extLst>
            </p:cNvPr>
            <p:cNvSpPr/>
            <p:nvPr/>
          </p:nvSpPr>
          <p:spPr>
            <a:xfrm>
              <a:off x="2362994" y="2910682"/>
              <a:ext cx="69850" cy="315119"/>
            </a:xfrm>
            <a:custGeom>
              <a:avLst/>
              <a:gdLst/>
              <a:ahLst/>
              <a:cxnLst/>
              <a:rect l="l" t="t" r="r" b="b"/>
              <a:pathLst>
                <a:path w="99" h="435" extrusionOk="0">
                  <a:moveTo>
                    <a:pt x="98" y="44"/>
                  </a:moveTo>
                  <a:lnTo>
                    <a:pt x="98" y="44"/>
                  </a:lnTo>
                  <a:cubicBezTo>
                    <a:pt x="98" y="71"/>
                    <a:pt x="80" y="88"/>
                    <a:pt x="45" y="88"/>
                  </a:cubicBezTo>
                  <a:cubicBezTo>
                    <a:pt x="17" y="88"/>
                    <a:pt x="0" y="71"/>
                    <a:pt x="0" y="44"/>
                  </a:cubicBezTo>
                  <a:cubicBezTo>
                    <a:pt x="0" y="18"/>
                    <a:pt x="17" y="0"/>
                    <a:pt x="45" y="0"/>
                  </a:cubicBezTo>
                  <a:cubicBezTo>
                    <a:pt x="80" y="0"/>
                    <a:pt x="98" y="18"/>
                    <a:pt x="98" y="44"/>
                  </a:cubicBezTo>
                  <a:close/>
                  <a:moveTo>
                    <a:pt x="0" y="434"/>
                  </a:moveTo>
                  <a:lnTo>
                    <a:pt x="0" y="434"/>
                  </a:lnTo>
                  <a:cubicBezTo>
                    <a:pt x="0" y="132"/>
                    <a:pt x="0" y="132"/>
                    <a:pt x="0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434"/>
                    <a:pt x="98" y="434"/>
                    <a:pt x="98" y="434"/>
                  </a:cubicBezTo>
                  <a:lnTo>
                    <a:pt x="0" y="4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7" name="Google Shape;1309;p30">
              <a:extLst>
                <a:ext uri="{FF2B5EF4-FFF2-40B4-BE49-F238E27FC236}">
                  <a16:creationId xmlns:a16="http://schemas.microsoft.com/office/drawing/2014/main" id="{9EC8689F-EDC7-4623-B27C-37D375B3C64B}"/>
                </a:ext>
              </a:extLst>
            </p:cNvPr>
            <p:cNvSpPr/>
            <p:nvPr/>
          </p:nvSpPr>
          <p:spPr>
            <a:xfrm>
              <a:off x="2470944" y="3003550"/>
              <a:ext cx="209550" cy="226219"/>
            </a:xfrm>
            <a:custGeom>
              <a:avLst/>
              <a:gdLst/>
              <a:ahLst/>
              <a:cxnLst/>
              <a:rect l="l" t="t" r="r" b="b"/>
              <a:pathLst>
                <a:path w="293" h="311" extrusionOk="0">
                  <a:moveTo>
                    <a:pt x="0" y="106"/>
                  </a:moveTo>
                  <a:lnTo>
                    <a:pt x="0" y="106"/>
                  </a:lnTo>
                  <a:cubicBezTo>
                    <a:pt x="0" y="62"/>
                    <a:pt x="0" y="35"/>
                    <a:pt x="0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8" y="44"/>
                    <a:pt x="88" y="44"/>
                    <a:pt x="88" y="44"/>
                  </a:cubicBezTo>
                  <a:lnTo>
                    <a:pt x="88" y="44"/>
                  </a:lnTo>
                  <a:cubicBezTo>
                    <a:pt x="97" y="26"/>
                    <a:pt x="132" y="0"/>
                    <a:pt x="186" y="0"/>
                  </a:cubicBezTo>
                  <a:cubicBezTo>
                    <a:pt x="248" y="0"/>
                    <a:pt x="292" y="44"/>
                    <a:pt x="292" y="132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4" y="106"/>
                    <a:pt x="186" y="79"/>
                    <a:pt x="150" y="79"/>
                  </a:cubicBezTo>
                  <a:cubicBezTo>
                    <a:pt x="123" y="79"/>
                    <a:pt x="106" y="97"/>
                    <a:pt x="97" y="115"/>
                  </a:cubicBezTo>
                  <a:cubicBezTo>
                    <a:pt x="97" y="115"/>
                    <a:pt x="97" y="124"/>
                    <a:pt x="97" y="132"/>
                  </a:cubicBezTo>
                  <a:cubicBezTo>
                    <a:pt x="97" y="310"/>
                    <a:pt x="97" y="310"/>
                    <a:pt x="97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1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45700" tIns="22850" rIns="45700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sp>
        <p:nvSpPr>
          <p:cNvPr id="8" name="Google Shape;1333;p30">
            <a:extLst>
              <a:ext uri="{FF2B5EF4-FFF2-40B4-BE49-F238E27FC236}">
                <a16:creationId xmlns:a16="http://schemas.microsoft.com/office/drawing/2014/main" id="{F1BAB068-4577-4010-A317-ABCB9693F70D}"/>
              </a:ext>
            </a:extLst>
          </p:cNvPr>
          <p:cNvSpPr/>
          <p:nvPr/>
        </p:nvSpPr>
        <p:spPr>
          <a:xfrm>
            <a:off x="2755635" y="2524598"/>
            <a:ext cx="274320" cy="275431"/>
          </a:xfrm>
          <a:custGeom>
            <a:avLst/>
            <a:gdLst/>
            <a:ahLst/>
            <a:cxnLst/>
            <a:rect l="l" t="t" r="r" b="b"/>
            <a:pathLst>
              <a:path w="462" h="383" extrusionOk="0">
                <a:moveTo>
                  <a:pt x="310" y="222"/>
                </a:moveTo>
                <a:lnTo>
                  <a:pt x="310" y="222"/>
                </a:lnTo>
                <a:cubicBezTo>
                  <a:pt x="293" y="222"/>
                  <a:pt x="275" y="240"/>
                  <a:pt x="275" y="266"/>
                </a:cubicBezTo>
                <a:cubicBezTo>
                  <a:pt x="275" y="294"/>
                  <a:pt x="293" y="310"/>
                  <a:pt x="310" y="310"/>
                </a:cubicBezTo>
                <a:cubicBezTo>
                  <a:pt x="328" y="310"/>
                  <a:pt x="337" y="294"/>
                  <a:pt x="337" y="266"/>
                </a:cubicBezTo>
                <a:cubicBezTo>
                  <a:pt x="337" y="240"/>
                  <a:pt x="328" y="222"/>
                  <a:pt x="310" y="222"/>
                </a:cubicBezTo>
                <a:close/>
                <a:moveTo>
                  <a:pt x="416" y="107"/>
                </a:moveTo>
                <a:lnTo>
                  <a:pt x="416" y="107"/>
                </a:lnTo>
                <a:cubicBezTo>
                  <a:pt x="425" y="98"/>
                  <a:pt x="425" y="45"/>
                  <a:pt x="408" y="0"/>
                </a:cubicBezTo>
                <a:cubicBezTo>
                  <a:pt x="408" y="0"/>
                  <a:pt x="363" y="0"/>
                  <a:pt x="293" y="45"/>
                </a:cubicBezTo>
                <a:cubicBezTo>
                  <a:pt x="275" y="45"/>
                  <a:pt x="257" y="45"/>
                  <a:pt x="231" y="45"/>
                </a:cubicBezTo>
                <a:cubicBezTo>
                  <a:pt x="204" y="45"/>
                  <a:pt x="177" y="45"/>
                  <a:pt x="169" y="45"/>
                </a:cubicBezTo>
                <a:cubicBezTo>
                  <a:pt x="97" y="0"/>
                  <a:pt x="53" y="0"/>
                  <a:pt x="53" y="0"/>
                </a:cubicBezTo>
                <a:cubicBezTo>
                  <a:pt x="36" y="45"/>
                  <a:pt x="36" y="98"/>
                  <a:pt x="36" y="107"/>
                </a:cubicBezTo>
                <a:cubicBezTo>
                  <a:pt x="18" y="134"/>
                  <a:pt x="0" y="160"/>
                  <a:pt x="0" y="204"/>
                </a:cubicBezTo>
                <a:cubicBezTo>
                  <a:pt x="0" y="382"/>
                  <a:pt x="150" y="382"/>
                  <a:pt x="186" y="382"/>
                </a:cubicBezTo>
                <a:cubicBezTo>
                  <a:pt x="195" y="382"/>
                  <a:pt x="213" y="382"/>
                  <a:pt x="231" y="382"/>
                </a:cubicBezTo>
                <a:cubicBezTo>
                  <a:pt x="249" y="382"/>
                  <a:pt x="266" y="382"/>
                  <a:pt x="275" y="382"/>
                </a:cubicBezTo>
                <a:cubicBezTo>
                  <a:pt x="310" y="382"/>
                  <a:pt x="461" y="382"/>
                  <a:pt x="461" y="204"/>
                </a:cubicBezTo>
                <a:cubicBezTo>
                  <a:pt x="461" y="160"/>
                  <a:pt x="443" y="134"/>
                  <a:pt x="416" y="107"/>
                </a:cubicBezTo>
                <a:close/>
                <a:moveTo>
                  <a:pt x="231" y="364"/>
                </a:moveTo>
                <a:lnTo>
                  <a:pt x="231" y="364"/>
                </a:lnTo>
                <a:lnTo>
                  <a:pt x="231" y="364"/>
                </a:lnTo>
                <a:cubicBezTo>
                  <a:pt x="133" y="364"/>
                  <a:pt x="62" y="355"/>
                  <a:pt x="62" y="257"/>
                </a:cubicBezTo>
                <a:cubicBezTo>
                  <a:pt x="62" y="240"/>
                  <a:pt x="71" y="213"/>
                  <a:pt x="89" y="204"/>
                </a:cubicBezTo>
                <a:cubicBezTo>
                  <a:pt x="115" y="169"/>
                  <a:pt x="169" y="187"/>
                  <a:pt x="231" y="187"/>
                </a:cubicBezTo>
                <a:lnTo>
                  <a:pt x="231" y="187"/>
                </a:lnTo>
                <a:lnTo>
                  <a:pt x="231" y="187"/>
                </a:lnTo>
                <a:cubicBezTo>
                  <a:pt x="293" y="187"/>
                  <a:pt x="337" y="169"/>
                  <a:pt x="372" y="204"/>
                </a:cubicBezTo>
                <a:cubicBezTo>
                  <a:pt x="390" y="213"/>
                  <a:pt x="399" y="240"/>
                  <a:pt x="399" y="257"/>
                </a:cubicBezTo>
                <a:cubicBezTo>
                  <a:pt x="399" y="355"/>
                  <a:pt x="328" y="364"/>
                  <a:pt x="231" y="364"/>
                </a:cubicBezTo>
                <a:close/>
                <a:moveTo>
                  <a:pt x="150" y="222"/>
                </a:moveTo>
                <a:lnTo>
                  <a:pt x="150" y="222"/>
                </a:lnTo>
                <a:cubicBezTo>
                  <a:pt x="133" y="222"/>
                  <a:pt x="115" y="240"/>
                  <a:pt x="115" y="266"/>
                </a:cubicBezTo>
                <a:cubicBezTo>
                  <a:pt x="115" y="294"/>
                  <a:pt x="133" y="310"/>
                  <a:pt x="150" y="310"/>
                </a:cubicBezTo>
                <a:cubicBezTo>
                  <a:pt x="169" y="310"/>
                  <a:pt x="186" y="294"/>
                  <a:pt x="186" y="266"/>
                </a:cubicBezTo>
                <a:cubicBezTo>
                  <a:pt x="186" y="240"/>
                  <a:pt x="169" y="222"/>
                  <a:pt x="150" y="2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" name="Google Shape;1096;p28">
            <a:extLst>
              <a:ext uri="{FF2B5EF4-FFF2-40B4-BE49-F238E27FC236}">
                <a16:creationId xmlns:a16="http://schemas.microsoft.com/office/drawing/2014/main" id="{41F430BC-4C3B-45EA-8757-251064B46A24}"/>
              </a:ext>
            </a:extLst>
          </p:cNvPr>
          <p:cNvSpPr/>
          <p:nvPr/>
        </p:nvSpPr>
        <p:spPr>
          <a:xfrm flipH="1">
            <a:off x="2789256" y="292538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444" h="443" extrusionOk="0">
                <a:moveTo>
                  <a:pt x="257" y="257"/>
                </a:moveTo>
                <a:lnTo>
                  <a:pt x="257" y="257"/>
                </a:lnTo>
                <a:cubicBezTo>
                  <a:pt x="222" y="292"/>
                  <a:pt x="177" y="327"/>
                  <a:pt x="160" y="310"/>
                </a:cubicBezTo>
                <a:cubicBezTo>
                  <a:pt x="133" y="283"/>
                  <a:pt x="115" y="265"/>
                  <a:pt x="62" y="310"/>
                </a:cubicBezTo>
                <a:cubicBezTo>
                  <a:pt x="0" y="354"/>
                  <a:pt x="44" y="389"/>
                  <a:pt x="71" y="407"/>
                </a:cubicBezTo>
                <a:cubicBezTo>
                  <a:pt x="97" y="442"/>
                  <a:pt x="204" y="416"/>
                  <a:pt x="310" y="310"/>
                </a:cubicBezTo>
                <a:cubicBezTo>
                  <a:pt x="416" y="204"/>
                  <a:pt x="443" y="97"/>
                  <a:pt x="416" y="61"/>
                </a:cubicBezTo>
                <a:cubicBezTo>
                  <a:pt x="390" y="35"/>
                  <a:pt x="363" y="0"/>
                  <a:pt x="319" y="53"/>
                </a:cubicBezTo>
                <a:cubicBezTo>
                  <a:pt x="275" y="106"/>
                  <a:pt x="293" y="123"/>
                  <a:pt x="319" y="151"/>
                </a:cubicBezTo>
                <a:cubicBezTo>
                  <a:pt x="337" y="167"/>
                  <a:pt x="302" y="212"/>
                  <a:pt x="257" y="257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45700" tIns="22850" rIns="45700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76A7C70-E496-4E7B-B0D4-CFC22E3DD8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5191" y="3381073"/>
            <a:ext cx="279516" cy="274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41EC4-E53C-4283-A78D-DF5A96D9A192}"/>
              </a:ext>
            </a:extLst>
          </p:cNvPr>
          <p:cNvSpPr txBox="1"/>
          <p:nvPr/>
        </p:nvSpPr>
        <p:spPr>
          <a:xfrm>
            <a:off x="3275937" y="1549138"/>
            <a:ext cx="357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anjumorris@gmail.com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F5303-6434-455C-9429-EA8141411532}"/>
              </a:ext>
            </a:extLst>
          </p:cNvPr>
          <p:cNvSpPr txBox="1"/>
          <p:nvPr/>
        </p:nvSpPr>
        <p:spPr>
          <a:xfrm>
            <a:off x="3275937" y="2044867"/>
            <a:ext cx="357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/anjali-</a:t>
            </a:r>
            <a:r>
              <a:rPr lang="en-US" sz="2000" i="1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sebastian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FD1012-C31A-4E73-A208-71BEBF4F5574}"/>
              </a:ext>
            </a:extLst>
          </p:cNvPr>
          <p:cNvSpPr txBox="1"/>
          <p:nvPr/>
        </p:nvSpPr>
        <p:spPr>
          <a:xfrm>
            <a:off x="3275937" y="2462258"/>
            <a:ext cx="357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i="1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anjumorris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CA11B-1024-4DE7-B031-702B50D6E807}"/>
              </a:ext>
            </a:extLst>
          </p:cNvPr>
          <p:cNvSpPr txBox="1"/>
          <p:nvPr/>
        </p:nvSpPr>
        <p:spPr>
          <a:xfrm>
            <a:off x="3275937" y="2898404"/>
            <a:ext cx="357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206-432-6019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1996A1-8BD1-47D1-A5CC-46C04DFBA5BA}"/>
              </a:ext>
            </a:extLst>
          </p:cNvPr>
          <p:cNvSpPr txBox="1"/>
          <p:nvPr/>
        </p:nvSpPr>
        <p:spPr>
          <a:xfrm>
            <a:off x="3287068" y="3315795"/>
            <a:ext cx="3570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medium.com/@</a:t>
            </a:r>
            <a:r>
              <a:rPr lang="en-US" sz="2000" i="1" dirty="0" err="1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anjumorris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60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481D-A3BE-40BF-BB1B-4E7CFF076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I see furniture that I like, and I want to buy something that is similar…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but I don’t know WHERE?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or the price is too high?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Natural </a:t>
            </a:r>
            <a:r>
              <a:rPr lang="en-US">
                <a:latin typeface="Tinos" panose="020B0604020202020204" charset="0"/>
                <a:cs typeface="Tinos" panose="020B0604020202020204" charset="0"/>
              </a:rPr>
              <a:t>Language Processing </a:t>
            </a:r>
            <a:r>
              <a:rPr lang="en-US" dirty="0">
                <a:latin typeface="Tinos" panose="020B0604020202020204" charset="0"/>
                <a:cs typeface="Tinos" panose="020B0604020202020204" charset="0"/>
              </a:rPr>
              <a:t>and Deep Neural Networks to solve my problem</a:t>
            </a:r>
          </a:p>
          <a:p>
            <a:pPr marL="118531" indent="0"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280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4388800" cy="80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ctr"/>
            <a:r>
              <a:rPr lang="en-US" sz="3200" dirty="0"/>
              <a:t>DATA</a:t>
            </a:r>
            <a:endParaRPr sz="3200" dirty="0"/>
          </a:p>
        </p:txBody>
      </p:sp>
      <p:sp>
        <p:nvSpPr>
          <p:cNvPr id="172" name="Google Shape;172;p23"/>
          <p:cNvSpPr txBox="1">
            <a:spLocks noGrp="1"/>
          </p:cNvSpPr>
          <p:nvPr>
            <p:ph type="body" idx="1"/>
          </p:nvPr>
        </p:nvSpPr>
        <p:spPr>
          <a:xfrm>
            <a:off x="1203867" y="2131640"/>
            <a:ext cx="4388800" cy="35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b="1" dirty="0">
                <a:latin typeface="Tinos" panose="020B0604020202020204" charset="0"/>
                <a:cs typeface="Tinos" panose="020B0604020202020204" charset="0"/>
              </a:rPr>
              <a:t>36,000 </a:t>
            </a:r>
            <a:r>
              <a:rPr lang="en-US" dirty="0">
                <a:latin typeface="Tinos" panose="020B0604020202020204" charset="0"/>
                <a:cs typeface="Tinos" panose="020B0604020202020204" charset="0"/>
              </a:rPr>
              <a:t>images and text description of products from overstock.com</a:t>
            </a:r>
            <a:endParaRPr lang="en-US" b="1" dirty="0">
              <a:latin typeface="Tinos" panose="020B0604020202020204" charset="0"/>
              <a:cs typeface="Tinos" panose="020B0604020202020204" charset="0"/>
            </a:endParaRPr>
          </a:p>
          <a:p>
            <a:pPr marL="0" indent="0">
              <a:buNone/>
            </a:pPr>
            <a:r>
              <a:rPr lang="en-US" b="1" dirty="0">
                <a:latin typeface="Tinos" panose="020B0604020202020204" charset="0"/>
                <a:cs typeface="Tinos" panose="020B0604020202020204" charset="0"/>
              </a:rPr>
              <a:t>Living Room Furniture</a:t>
            </a:r>
          </a:p>
          <a:p>
            <a:pPr marL="0" indent="0">
              <a:buNone/>
            </a:pPr>
            <a:endParaRPr lang="en-US" b="1" dirty="0">
              <a:latin typeface="Tinos" panose="020B0604020202020204" charset="0"/>
              <a:cs typeface="Tinos" panose="020B0604020202020204" charset="0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C08343-D033-4DB9-A3F4-4BE911D16798}"/>
              </a:ext>
            </a:extLst>
          </p:cNvPr>
          <p:cNvSpPr/>
          <p:nvPr/>
        </p:nvSpPr>
        <p:spPr>
          <a:xfrm>
            <a:off x="925041" y="1587734"/>
            <a:ext cx="1920521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Web Scraping</a:t>
            </a:r>
          </a:p>
        </p:txBody>
      </p:sp>
      <p:grpSp>
        <p:nvGrpSpPr>
          <p:cNvPr id="66" name="Google Shape;33;p5">
            <a:extLst>
              <a:ext uri="{FF2B5EF4-FFF2-40B4-BE49-F238E27FC236}">
                <a16:creationId xmlns:a16="http://schemas.microsoft.com/office/drawing/2014/main" id="{184BC424-A7AC-414B-A31A-CCD2E02E2774}"/>
              </a:ext>
            </a:extLst>
          </p:cNvPr>
          <p:cNvGrpSpPr/>
          <p:nvPr/>
        </p:nvGrpSpPr>
        <p:grpSpPr>
          <a:xfrm>
            <a:off x="5891344" y="920061"/>
            <a:ext cx="421200" cy="131200"/>
            <a:chOff x="4414050" y="1436450"/>
            <a:chExt cx="315900" cy="98400"/>
          </a:xfrm>
        </p:grpSpPr>
        <p:cxnSp>
          <p:nvCxnSpPr>
            <p:cNvPr id="67" name="Google Shape;34;p5">
              <a:extLst>
                <a:ext uri="{FF2B5EF4-FFF2-40B4-BE49-F238E27FC236}">
                  <a16:creationId xmlns:a16="http://schemas.microsoft.com/office/drawing/2014/main" id="{20397004-C9BA-4E9C-8CC9-7E2C03DC7B2D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8" name="Google Shape;35;p5">
              <a:extLst>
                <a:ext uri="{FF2B5EF4-FFF2-40B4-BE49-F238E27FC236}">
                  <a16:creationId xmlns:a16="http://schemas.microsoft.com/office/drawing/2014/main" id="{A2856531-E692-4E0F-A316-47409A3F811F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128;p19">
            <a:extLst>
              <a:ext uri="{FF2B5EF4-FFF2-40B4-BE49-F238E27FC236}">
                <a16:creationId xmlns:a16="http://schemas.microsoft.com/office/drawing/2014/main" id="{EE3F3CFC-100C-4494-8799-BAAE67B4630C}"/>
              </a:ext>
            </a:extLst>
          </p:cNvPr>
          <p:cNvSpPr txBox="1">
            <a:spLocks/>
          </p:cNvSpPr>
          <p:nvPr/>
        </p:nvSpPr>
        <p:spPr>
          <a:xfrm>
            <a:off x="4125283" y="131686"/>
            <a:ext cx="4159987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Arial"/>
                <a:sym typeface="Vidaloka"/>
              </a:rPr>
              <a:t>WORKFLOW DESIGN</a:t>
            </a: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26833E2-3B5D-488B-AF14-D16F07CF20A0}"/>
              </a:ext>
            </a:extLst>
          </p:cNvPr>
          <p:cNvSpPr/>
          <p:nvPr/>
        </p:nvSpPr>
        <p:spPr>
          <a:xfrm>
            <a:off x="8325025" y="4030825"/>
            <a:ext cx="389180" cy="38918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29F001-6BA8-4344-A15C-B314381FDDC7}"/>
              </a:ext>
            </a:extLst>
          </p:cNvPr>
          <p:cNvSpPr/>
          <p:nvPr/>
        </p:nvSpPr>
        <p:spPr>
          <a:xfrm>
            <a:off x="8560580" y="3708926"/>
            <a:ext cx="68961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Join 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5CD805-4D5E-4999-8AD8-7E35025C7FFC}"/>
              </a:ext>
            </a:extLst>
          </p:cNvPr>
          <p:cNvSpPr/>
          <p:nvPr/>
        </p:nvSpPr>
        <p:spPr>
          <a:xfrm>
            <a:off x="913302" y="2597112"/>
            <a:ext cx="1920521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Data Cleaning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7DE7908-7F40-404B-AEFE-6CC78F1F76FA}"/>
              </a:ext>
            </a:extLst>
          </p:cNvPr>
          <p:cNvSpPr/>
          <p:nvPr/>
        </p:nvSpPr>
        <p:spPr>
          <a:xfrm>
            <a:off x="3766785" y="2685520"/>
            <a:ext cx="1920520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Image Pre-processing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D19C68B-8E87-4EB3-9204-FE0F746D5DA0}"/>
              </a:ext>
            </a:extLst>
          </p:cNvPr>
          <p:cNvSpPr/>
          <p:nvPr/>
        </p:nvSpPr>
        <p:spPr>
          <a:xfrm>
            <a:off x="6122492" y="2678873"/>
            <a:ext cx="1920519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Deep Learning</a:t>
            </a:r>
          </a:p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(CNN)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AC58E0-9D87-4520-864C-AD1CFA1F58B6}"/>
              </a:ext>
            </a:extLst>
          </p:cNvPr>
          <p:cNvSpPr/>
          <p:nvPr/>
        </p:nvSpPr>
        <p:spPr>
          <a:xfrm>
            <a:off x="3766785" y="5069899"/>
            <a:ext cx="1920520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NLP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59D526-7996-48C7-8F4B-8A462C11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737625"/>
              </p:ext>
            </p:extLst>
          </p:nvPr>
        </p:nvGraphicFramePr>
        <p:xfrm>
          <a:off x="913302" y="3606490"/>
          <a:ext cx="1932259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32259">
                  <a:extLst>
                    <a:ext uri="{9D8B030D-6E8A-4147-A177-3AD203B41FA5}">
                      <a16:colId xmlns:a16="http://schemas.microsoft.com/office/drawing/2014/main" val="3306902413"/>
                    </a:ext>
                  </a:extLst>
                </a:gridCol>
              </a:tblGrid>
              <a:tr h="60242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Tinos" panose="020B0604020202020204" charset="0"/>
                          <a:cs typeface="Tinos" panose="020B0604020202020204" charset="0"/>
                        </a:rPr>
                        <a:t>Product Images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108350"/>
                  </a:ext>
                </a:extLst>
              </a:tr>
              <a:tr h="6777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Tinos" panose="020B0604020202020204" charset="0"/>
                          <a:cs typeface="Tinos" panose="020B0604020202020204" charset="0"/>
                        </a:rPr>
                        <a:t>Text Description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304191"/>
                  </a:ext>
                </a:extLst>
              </a:tr>
            </a:tbl>
          </a:graphicData>
        </a:graphic>
      </p:graphicFrame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8B0F83-0C7D-4911-84BA-D9BB6EAC51F6}"/>
              </a:ext>
            </a:extLst>
          </p:cNvPr>
          <p:cNvCxnSpPr>
            <a:cxnSpLocks/>
          </p:cNvCxnSpPr>
          <p:nvPr/>
        </p:nvCxnSpPr>
        <p:spPr>
          <a:xfrm flipV="1">
            <a:off x="2845561" y="3028886"/>
            <a:ext cx="921224" cy="86986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6979FAA-807A-419E-AC70-0CE55858F289}"/>
              </a:ext>
            </a:extLst>
          </p:cNvPr>
          <p:cNvCxnSpPr>
            <a:cxnSpLocks/>
          </p:cNvCxnSpPr>
          <p:nvPr/>
        </p:nvCxnSpPr>
        <p:spPr>
          <a:xfrm>
            <a:off x="2845561" y="4546336"/>
            <a:ext cx="921224" cy="86986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235DF6A-AFA9-429F-A6FD-A6EFD98553D6}"/>
              </a:ext>
            </a:extLst>
          </p:cNvPr>
          <p:cNvSpPr/>
          <p:nvPr/>
        </p:nvSpPr>
        <p:spPr>
          <a:xfrm>
            <a:off x="6166623" y="5063542"/>
            <a:ext cx="1920520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Topic Model </a:t>
            </a:r>
          </a:p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(LDA)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406CCC-7E66-43D1-8BAA-E6A2EE49E529}"/>
              </a:ext>
            </a:extLst>
          </p:cNvPr>
          <p:cNvCxnSpPr/>
          <p:nvPr/>
        </p:nvCxnSpPr>
        <p:spPr>
          <a:xfrm>
            <a:off x="5687305" y="3037564"/>
            <a:ext cx="4175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4BE8888-DA6E-4039-BA19-46B346CDE0B3}"/>
              </a:ext>
            </a:extLst>
          </p:cNvPr>
          <p:cNvCxnSpPr/>
          <p:nvPr/>
        </p:nvCxnSpPr>
        <p:spPr>
          <a:xfrm>
            <a:off x="5735394" y="5469140"/>
            <a:ext cx="4175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082F9E-D55C-4BB2-B2BF-0BB970B4CF6F}"/>
              </a:ext>
            </a:extLst>
          </p:cNvPr>
          <p:cNvSpPr txBox="1"/>
          <p:nvPr/>
        </p:nvSpPr>
        <p:spPr>
          <a:xfrm>
            <a:off x="3766785" y="3505530"/>
            <a:ext cx="427622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Image Classification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629E67-4B3B-4270-ACC5-9BA0505A8189}"/>
              </a:ext>
            </a:extLst>
          </p:cNvPr>
          <p:cNvSpPr txBox="1"/>
          <p:nvPr/>
        </p:nvSpPr>
        <p:spPr>
          <a:xfrm>
            <a:off x="3766785" y="4648139"/>
            <a:ext cx="4276225" cy="338554"/>
          </a:xfrm>
          <a:prstGeom prst="rect">
            <a:avLst/>
          </a:prstGeom>
          <a:solidFill>
            <a:srgbClr val="FFEBAB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Text Analysis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0F6F2E-CB97-4CE6-B636-BF8508AB1875}"/>
              </a:ext>
            </a:extLst>
          </p:cNvPr>
          <p:cNvCxnSpPr/>
          <p:nvPr/>
        </p:nvCxnSpPr>
        <p:spPr>
          <a:xfrm>
            <a:off x="8087143" y="3037564"/>
            <a:ext cx="4358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DACDFA-A27C-4E90-B23B-8E733BA9118C}"/>
              </a:ext>
            </a:extLst>
          </p:cNvPr>
          <p:cNvCxnSpPr/>
          <p:nvPr/>
        </p:nvCxnSpPr>
        <p:spPr>
          <a:xfrm>
            <a:off x="8094164" y="5415053"/>
            <a:ext cx="4358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CC3C2-4797-413B-8CEE-C63ED1A44C70}"/>
              </a:ext>
            </a:extLst>
          </p:cNvPr>
          <p:cNvCxnSpPr>
            <a:cxnSpLocks/>
          </p:cNvCxnSpPr>
          <p:nvPr/>
        </p:nvCxnSpPr>
        <p:spPr>
          <a:xfrm>
            <a:off x="8516206" y="3032121"/>
            <a:ext cx="13845" cy="2381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801FE3-0418-471F-BEB4-88AEB814EA5D}"/>
              </a:ext>
            </a:extLst>
          </p:cNvPr>
          <p:cNvCxnSpPr>
            <a:cxnSpLocks/>
          </p:cNvCxnSpPr>
          <p:nvPr/>
        </p:nvCxnSpPr>
        <p:spPr>
          <a:xfrm>
            <a:off x="8523030" y="4196652"/>
            <a:ext cx="9289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55C0C283-C727-43B6-B730-3F88C1FF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872" y="1381992"/>
            <a:ext cx="2108785" cy="1107112"/>
          </a:xfrm>
          <a:prstGeom prst="rect">
            <a:avLst/>
          </a:prstGeom>
        </p:spPr>
      </p:pic>
      <p:pic>
        <p:nvPicPr>
          <p:cNvPr id="75" name="Picture 74" descr="A close up of a sign&#10;&#10;Description generated with high confidence">
            <a:extLst>
              <a:ext uri="{FF2B5EF4-FFF2-40B4-BE49-F238E27FC236}">
                <a16:creationId xmlns:a16="http://schemas.microsoft.com/office/drawing/2014/main" id="{DCCD718B-3E08-4930-B3D7-C5B2FACC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84073" y="2711095"/>
            <a:ext cx="438179" cy="436474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3E7A8B6-9776-488E-BB11-9A660A684870}"/>
              </a:ext>
            </a:extLst>
          </p:cNvPr>
          <p:cNvSpPr/>
          <p:nvPr/>
        </p:nvSpPr>
        <p:spPr>
          <a:xfrm>
            <a:off x="9474184" y="3844084"/>
            <a:ext cx="2262894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Web Application</a:t>
            </a:r>
          </a:p>
        </p:txBody>
      </p:sp>
      <p:pic>
        <p:nvPicPr>
          <p:cNvPr id="78" name="Picture 7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D93F75-9F28-4EE1-AE31-983F6CC75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640" y="5775966"/>
            <a:ext cx="824890" cy="824890"/>
          </a:xfrm>
          <a:prstGeom prst="rect">
            <a:avLst/>
          </a:prstGeom>
        </p:spPr>
      </p:pic>
      <p:pic>
        <p:nvPicPr>
          <p:cNvPr id="81" name="Picture 8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65B96E-1A3F-4268-AA96-C94A0A535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047" y="1653591"/>
            <a:ext cx="1117127" cy="1117127"/>
          </a:xfrm>
          <a:prstGeom prst="rect">
            <a:avLst/>
          </a:prstGeom>
        </p:spPr>
      </p:pic>
      <p:pic>
        <p:nvPicPr>
          <p:cNvPr id="98" name="Picture 9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740AC3-C413-47EA-A7E2-4E76ADE13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8849" y="2034330"/>
            <a:ext cx="1282758" cy="372000"/>
          </a:xfrm>
          <a:prstGeom prst="rect">
            <a:avLst/>
          </a:prstGeom>
        </p:spPr>
      </p:pic>
      <p:pic>
        <p:nvPicPr>
          <p:cNvPr id="100" name="Picture 9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B388CC3-97F9-4987-8790-6CE0C964E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03" y="3240218"/>
            <a:ext cx="581680" cy="581680"/>
          </a:xfrm>
          <a:prstGeom prst="rect">
            <a:avLst/>
          </a:prstGeom>
        </p:spPr>
      </p:pic>
      <p:pic>
        <p:nvPicPr>
          <p:cNvPr id="106" name="Picture 10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563504-3822-4796-98A0-544E800E7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702" y="5655485"/>
            <a:ext cx="1117127" cy="111712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973662FA-577A-4B3F-9E32-8FC883112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37" y="3868910"/>
            <a:ext cx="428646" cy="42864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C17B9EA-2D91-414D-BED8-93B393FB8B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97" y="4275675"/>
            <a:ext cx="711017" cy="71101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DB124C7-9A4C-4CD3-BBCA-6B51EA8F5F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9673" y="1863284"/>
            <a:ext cx="1051304" cy="591357"/>
          </a:xfrm>
          <a:prstGeom prst="rect">
            <a:avLst/>
          </a:prstGeom>
        </p:spPr>
      </p:pic>
      <p:pic>
        <p:nvPicPr>
          <p:cNvPr id="128" name="Picture 1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BB3ABE-F495-4E28-B198-9EABE6CF30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6838" y="4686514"/>
            <a:ext cx="434915" cy="559046"/>
          </a:xfrm>
          <a:prstGeom prst="rect">
            <a:avLst/>
          </a:prstGeom>
        </p:spPr>
      </p:pic>
      <p:pic>
        <p:nvPicPr>
          <p:cNvPr id="132" name="Picture 131" descr="A close up of a sign&#10;&#10;Description generated with high confidence">
            <a:extLst>
              <a:ext uri="{FF2B5EF4-FFF2-40B4-BE49-F238E27FC236}">
                <a16:creationId xmlns:a16="http://schemas.microsoft.com/office/drawing/2014/main" id="{6A11B56F-161D-4E4A-85BC-4DA68255EA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2568" y="4702479"/>
            <a:ext cx="1358686" cy="529263"/>
          </a:xfrm>
          <a:prstGeom prst="rect">
            <a:avLst/>
          </a:prstGeom>
        </p:spPr>
      </p:pic>
      <p:sp>
        <p:nvSpPr>
          <p:cNvPr id="101" name="Cloud 100">
            <a:extLst>
              <a:ext uri="{FF2B5EF4-FFF2-40B4-BE49-F238E27FC236}">
                <a16:creationId xmlns:a16="http://schemas.microsoft.com/office/drawing/2014/main" id="{4B60FCD1-822F-42AF-9C06-6FC346DBF22D}"/>
              </a:ext>
            </a:extLst>
          </p:cNvPr>
          <p:cNvSpPr/>
          <p:nvPr/>
        </p:nvSpPr>
        <p:spPr>
          <a:xfrm>
            <a:off x="9342708" y="1364568"/>
            <a:ext cx="2627876" cy="15835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03" name="Picture 10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8B8ABB-4DD8-4D35-8E4D-9F5C1C1C24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0774" y="1544034"/>
            <a:ext cx="1342798" cy="13427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3A509F2-802E-4289-9A5B-35D05E6A53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50357" y="1682511"/>
            <a:ext cx="814286" cy="67687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66996B27-30CC-4D56-BF67-78D7D314E2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2224" y="6005137"/>
            <a:ext cx="1053152" cy="41844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BF144D-7CB9-4AD5-A0E3-AB173C1C3EE6}"/>
              </a:ext>
            </a:extLst>
          </p:cNvPr>
          <p:cNvCxnSpPr/>
          <p:nvPr/>
        </p:nvCxnSpPr>
        <p:spPr>
          <a:xfrm>
            <a:off x="1815680" y="2281290"/>
            <a:ext cx="0" cy="3226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48A860-FA7D-45B2-B400-C82089744EE4}"/>
              </a:ext>
            </a:extLst>
          </p:cNvPr>
          <p:cNvCxnSpPr/>
          <p:nvPr/>
        </p:nvCxnSpPr>
        <p:spPr>
          <a:xfrm>
            <a:off x="1815680" y="3299260"/>
            <a:ext cx="0" cy="3226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249585C-9550-436F-996F-B3D01347EEFA}"/>
              </a:ext>
            </a:extLst>
          </p:cNvPr>
          <p:cNvSpPr/>
          <p:nvPr/>
        </p:nvSpPr>
        <p:spPr>
          <a:xfrm>
            <a:off x="64497" y="1381992"/>
            <a:ext cx="2861574" cy="42734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3D88C9-A985-4BF1-8C7D-36C756734793}"/>
              </a:ext>
            </a:extLst>
          </p:cNvPr>
          <p:cNvSpPr/>
          <p:nvPr/>
        </p:nvSpPr>
        <p:spPr>
          <a:xfrm>
            <a:off x="2928690" y="1688486"/>
            <a:ext cx="5183991" cy="48454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62335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3" grpId="0" animBg="1"/>
      <p:bldP spid="97" grpId="0"/>
      <p:bldP spid="39" grpId="0" animBg="1"/>
      <p:bldP spid="46" grpId="0" animBg="1"/>
      <p:bldP spid="47" grpId="0" animBg="1"/>
      <p:bldP spid="48" grpId="0" animBg="1"/>
      <p:bldP spid="61" grpId="0" animBg="1"/>
      <p:bldP spid="65" grpId="0" animBg="1"/>
      <p:bldP spid="70" grpId="0" animBg="1"/>
      <p:bldP spid="94" grpId="0" animBg="1"/>
      <p:bldP spid="101" grpId="0" animBg="1"/>
      <p:bldP spid="4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398" y="761141"/>
            <a:ext cx="9784400" cy="824889"/>
          </a:xfrm>
        </p:spPr>
        <p:txBody>
          <a:bodyPr/>
          <a:lstStyle/>
          <a:p>
            <a:pPr algn="ctr"/>
            <a:r>
              <a:rPr lang="en-US" sz="3200" dirty="0"/>
              <a:t>DEEP LEARNING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3BDC3-C48E-4193-9423-E81CF7D68274}"/>
              </a:ext>
            </a:extLst>
          </p:cNvPr>
          <p:cNvSpPr/>
          <p:nvPr/>
        </p:nvSpPr>
        <p:spPr>
          <a:xfrm>
            <a:off x="6660280" y="2545338"/>
            <a:ext cx="313899" cy="16717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128 Neurons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7CA50-87F4-44BC-936E-25350617F3AD}"/>
              </a:ext>
            </a:extLst>
          </p:cNvPr>
          <p:cNvSpPr/>
          <p:nvPr/>
        </p:nvSpPr>
        <p:spPr>
          <a:xfrm>
            <a:off x="7104150" y="2547488"/>
            <a:ext cx="313899" cy="16717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64 Neurons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BF772-465C-4176-940A-07A89538D320}"/>
              </a:ext>
            </a:extLst>
          </p:cNvPr>
          <p:cNvSpPr/>
          <p:nvPr/>
        </p:nvSpPr>
        <p:spPr>
          <a:xfrm>
            <a:off x="2851733" y="4526456"/>
            <a:ext cx="236475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800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VGG 16  Pre-trained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AD497-FB32-4535-A5B5-DD910B83D484}"/>
              </a:ext>
            </a:extLst>
          </p:cNvPr>
          <p:cNvSpPr/>
          <p:nvPr/>
        </p:nvSpPr>
        <p:spPr>
          <a:xfrm>
            <a:off x="7526806" y="2545338"/>
            <a:ext cx="313899" cy="1671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Dropout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5CD996-CAD7-4E11-B6DB-3FAC2A3CB99C}"/>
              </a:ext>
            </a:extLst>
          </p:cNvPr>
          <p:cNvGrpSpPr/>
          <p:nvPr/>
        </p:nvGrpSpPr>
        <p:grpSpPr>
          <a:xfrm>
            <a:off x="7971888" y="2545143"/>
            <a:ext cx="319020" cy="1647243"/>
            <a:chOff x="7905876" y="1925845"/>
            <a:chExt cx="319020" cy="164724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F5A1D58E-0E2D-4F61-9514-D7288CBD6571}"/>
                </a:ext>
              </a:extLst>
            </p:cNvPr>
            <p:cNvSpPr/>
            <p:nvPr/>
          </p:nvSpPr>
          <p:spPr>
            <a:xfrm>
              <a:off x="7905877" y="2919374"/>
              <a:ext cx="313899" cy="313899"/>
            </a:xfrm>
            <a:prstGeom prst="flowChartConnector">
              <a:avLst/>
            </a:prstGeom>
            <a:solidFill>
              <a:schemeClr val="accent4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188232-39C8-4EF3-8E09-B2054557939E}"/>
                </a:ext>
              </a:extLst>
            </p:cNvPr>
            <p:cNvGrpSpPr/>
            <p:nvPr/>
          </p:nvGrpSpPr>
          <p:grpSpPr>
            <a:xfrm>
              <a:off x="7905876" y="1925845"/>
              <a:ext cx="319020" cy="1647243"/>
              <a:chOff x="7905876" y="1925845"/>
              <a:chExt cx="319020" cy="1647243"/>
            </a:xfrm>
          </p:grpSpPr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CE57B408-E677-44C6-93F5-DE3CFBD01FA1}"/>
                  </a:ext>
                </a:extLst>
              </p:cNvPr>
              <p:cNvSpPr/>
              <p:nvPr/>
            </p:nvSpPr>
            <p:spPr>
              <a:xfrm>
                <a:off x="7908877" y="1925845"/>
                <a:ext cx="313899" cy="313899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359E6E04-90A3-4DF9-A7FF-661EF6A47C07}"/>
                  </a:ext>
                </a:extLst>
              </p:cNvPr>
              <p:cNvSpPr/>
              <p:nvPr/>
            </p:nvSpPr>
            <p:spPr>
              <a:xfrm>
                <a:off x="7910997" y="2255036"/>
                <a:ext cx="313899" cy="313899"/>
              </a:xfrm>
              <a:prstGeom prst="flowChartConnector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FE2B2956-8997-430C-B1AC-D56745A3BC9C}"/>
                  </a:ext>
                </a:extLst>
              </p:cNvPr>
              <p:cNvSpPr/>
              <p:nvPr/>
            </p:nvSpPr>
            <p:spPr>
              <a:xfrm>
                <a:off x="7905877" y="2579559"/>
                <a:ext cx="313899" cy="313899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4BB86AFE-F2DD-420A-BFF8-5C5665192224}"/>
                  </a:ext>
                </a:extLst>
              </p:cNvPr>
              <p:cNvSpPr/>
              <p:nvPr/>
            </p:nvSpPr>
            <p:spPr>
              <a:xfrm>
                <a:off x="7905876" y="3259189"/>
                <a:ext cx="313899" cy="313899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067B4F1-735C-4BCA-B416-7D6CADF79DA7}"/>
              </a:ext>
            </a:extLst>
          </p:cNvPr>
          <p:cNvSpPr/>
          <p:nvPr/>
        </p:nvSpPr>
        <p:spPr>
          <a:xfrm>
            <a:off x="8953898" y="731967"/>
            <a:ext cx="1088571" cy="1088571"/>
          </a:xfrm>
          <a:prstGeom prst="flowChartConnector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508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5F4596AE-6815-4C41-9C1D-1E37B52D510F}"/>
              </a:ext>
            </a:extLst>
          </p:cNvPr>
          <p:cNvSpPr/>
          <p:nvPr/>
        </p:nvSpPr>
        <p:spPr>
          <a:xfrm>
            <a:off x="8953897" y="2877367"/>
            <a:ext cx="1088571" cy="1088571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FF496D4-E40D-4D16-B1F5-C3BFA5FD2F37}"/>
              </a:ext>
            </a:extLst>
          </p:cNvPr>
          <p:cNvSpPr/>
          <p:nvPr/>
        </p:nvSpPr>
        <p:spPr>
          <a:xfrm>
            <a:off x="10042468" y="3918417"/>
            <a:ext cx="1088571" cy="1088571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7AEDD1B9-6AF3-4C03-A7EA-FB0AAA0C95B5}"/>
              </a:ext>
            </a:extLst>
          </p:cNvPr>
          <p:cNvSpPr/>
          <p:nvPr/>
        </p:nvSpPr>
        <p:spPr>
          <a:xfrm>
            <a:off x="8953898" y="4906112"/>
            <a:ext cx="1088571" cy="1088571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1365B06-6E43-423A-ABEF-6B776B8A00E0}"/>
              </a:ext>
            </a:extLst>
          </p:cNvPr>
          <p:cNvSpPr/>
          <p:nvPr/>
        </p:nvSpPr>
        <p:spPr>
          <a:xfrm>
            <a:off x="10042468" y="1862995"/>
            <a:ext cx="1088571" cy="1088571"/>
          </a:xfrm>
          <a:prstGeom prst="flowChartConnector">
            <a:avLst/>
          </a:prstGeom>
          <a:blipFill>
            <a:blip r:embed="rId7">
              <a:alphaModFix/>
            </a:blip>
            <a:stretch>
              <a:fillRect/>
            </a:stretch>
          </a:blip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73D73B-A487-47EB-9CA7-2F224670DD33}"/>
              </a:ext>
            </a:extLst>
          </p:cNvPr>
          <p:cNvCxnSpPr>
            <a:stCxn id="17" idx="7"/>
            <a:endCxn id="28" idx="3"/>
          </p:cNvCxnSpPr>
          <p:nvPr/>
        </p:nvCxnSpPr>
        <p:spPr>
          <a:xfrm flipV="1">
            <a:off x="8242819" y="1661120"/>
            <a:ext cx="870497" cy="92999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E48CC7-D828-47B1-BB80-4A8F0834BCB1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 flipV="1">
            <a:off x="8290908" y="2407281"/>
            <a:ext cx="1751560" cy="62400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F2ECE4-19C3-4F5B-92D8-2CE018A64218}"/>
              </a:ext>
            </a:extLst>
          </p:cNvPr>
          <p:cNvCxnSpPr>
            <a:stCxn id="19" idx="6"/>
            <a:endCxn id="30" idx="2"/>
          </p:cNvCxnSpPr>
          <p:nvPr/>
        </p:nvCxnSpPr>
        <p:spPr>
          <a:xfrm>
            <a:off x="8285788" y="3355807"/>
            <a:ext cx="668109" cy="65846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23DDF4-F2F7-4145-AE32-B227777E8B0C}"/>
              </a:ext>
            </a:extLst>
          </p:cNvPr>
          <p:cNvCxnSpPr>
            <a:stCxn id="20" idx="6"/>
            <a:endCxn id="31" idx="2"/>
          </p:cNvCxnSpPr>
          <p:nvPr/>
        </p:nvCxnSpPr>
        <p:spPr>
          <a:xfrm>
            <a:off x="8285788" y="3695622"/>
            <a:ext cx="1756680" cy="767081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9984BC-71C1-44D5-BFEE-30137A476B48}"/>
              </a:ext>
            </a:extLst>
          </p:cNvPr>
          <p:cNvCxnSpPr>
            <a:stCxn id="21" idx="5"/>
            <a:endCxn id="32" idx="1"/>
          </p:cNvCxnSpPr>
          <p:nvPr/>
        </p:nvCxnSpPr>
        <p:spPr>
          <a:xfrm>
            <a:off x="8239818" y="4146417"/>
            <a:ext cx="873498" cy="9191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1AC53BA-07CB-4B41-BFF8-DA25E6686394}"/>
              </a:ext>
            </a:extLst>
          </p:cNvPr>
          <p:cNvSpPr txBox="1"/>
          <p:nvPr/>
        </p:nvSpPr>
        <p:spPr>
          <a:xfrm>
            <a:off x="1868559" y="5137271"/>
            <a:ext cx="2913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Convolution Layer</a:t>
            </a:r>
          </a:p>
          <a:p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Max-pooling</a:t>
            </a:r>
          </a:p>
          <a:p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Fully Connected</a:t>
            </a:r>
          </a:p>
          <a:p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Dropout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94C7D1-BC9D-4046-BBCB-3656CDF6D508}"/>
              </a:ext>
            </a:extLst>
          </p:cNvPr>
          <p:cNvSpPr/>
          <p:nvPr/>
        </p:nvSpPr>
        <p:spPr>
          <a:xfrm>
            <a:off x="4467497" y="5322588"/>
            <a:ext cx="2506682" cy="7687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91%</a:t>
            </a:r>
            <a:r>
              <a:rPr lang="en-US" sz="2000" dirty="0"/>
              <a:t> Accuracy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7EEBB8-706A-4416-B855-F41C21D10870}"/>
              </a:ext>
            </a:extLst>
          </p:cNvPr>
          <p:cNvSpPr/>
          <p:nvPr/>
        </p:nvSpPr>
        <p:spPr>
          <a:xfrm>
            <a:off x="10225763" y="1133981"/>
            <a:ext cx="10631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i="1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Armchair </a:t>
            </a:r>
            <a:endParaRPr lang="en-US" sz="1600" i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B2C565-05F9-48A1-B220-05CFBDFB91F7}"/>
              </a:ext>
            </a:extLst>
          </p:cNvPr>
          <p:cNvSpPr/>
          <p:nvPr/>
        </p:nvSpPr>
        <p:spPr>
          <a:xfrm>
            <a:off x="8819981" y="2014768"/>
            <a:ext cx="12538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i="1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TV Console</a:t>
            </a:r>
            <a:endParaRPr lang="en-US" sz="1600" i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D41F47-4FBF-47CB-B743-225C1BAF42DF}"/>
              </a:ext>
            </a:extLst>
          </p:cNvPr>
          <p:cNvSpPr/>
          <p:nvPr/>
        </p:nvSpPr>
        <p:spPr>
          <a:xfrm>
            <a:off x="10112287" y="3273495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i="1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Sofa</a:t>
            </a:r>
            <a:endParaRPr lang="en-US" sz="1600" i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EF5AF6-D6A7-4CB0-8AB3-319287B3AC69}"/>
              </a:ext>
            </a:extLst>
          </p:cNvPr>
          <p:cNvSpPr/>
          <p:nvPr/>
        </p:nvSpPr>
        <p:spPr>
          <a:xfrm>
            <a:off x="8819981" y="4404303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i="1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Ottoman</a:t>
            </a:r>
            <a:endParaRPr lang="en-US" sz="1600" i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84E7FA-A5EC-4D14-9587-C70913984068}"/>
              </a:ext>
            </a:extLst>
          </p:cNvPr>
          <p:cNvSpPr/>
          <p:nvPr/>
        </p:nvSpPr>
        <p:spPr>
          <a:xfrm>
            <a:off x="10067694" y="5374314"/>
            <a:ext cx="13392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i="1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Coffee Table</a:t>
            </a:r>
            <a:endParaRPr lang="en-US" sz="1600" i="1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AD3DC07-81D0-4F9A-B877-A998033924EC}"/>
              </a:ext>
            </a:extLst>
          </p:cNvPr>
          <p:cNvCxnSpPr/>
          <p:nvPr/>
        </p:nvCxnSpPr>
        <p:spPr>
          <a:xfrm>
            <a:off x="6446418" y="2026250"/>
            <a:ext cx="0" cy="287986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DA6F258-7FBC-483F-BFD2-A3080DC12515}"/>
              </a:ext>
            </a:extLst>
          </p:cNvPr>
          <p:cNvSpPr/>
          <p:nvPr/>
        </p:nvSpPr>
        <p:spPr>
          <a:xfrm>
            <a:off x="1733271" y="2552836"/>
            <a:ext cx="290253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 layers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8D55D5-58D8-4D4D-A383-CCD77E709D3C}"/>
              </a:ext>
            </a:extLst>
          </p:cNvPr>
          <p:cNvSpPr/>
          <p:nvPr/>
        </p:nvSpPr>
        <p:spPr>
          <a:xfrm>
            <a:off x="2701775" y="2552836"/>
            <a:ext cx="313899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 layers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1633F1-142A-4CFC-B0C9-B1A25F8E683A}"/>
              </a:ext>
            </a:extLst>
          </p:cNvPr>
          <p:cNvSpPr/>
          <p:nvPr/>
        </p:nvSpPr>
        <p:spPr>
          <a:xfrm>
            <a:off x="3649795" y="2533641"/>
            <a:ext cx="313899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 layers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4D3598F-7F03-461E-AD71-C048258EED6F}"/>
              </a:ext>
            </a:extLst>
          </p:cNvPr>
          <p:cNvSpPr/>
          <p:nvPr/>
        </p:nvSpPr>
        <p:spPr>
          <a:xfrm>
            <a:off x="4577130" y="2552875"/>
            <a:ext cx="313899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 layers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08CD93-E7A0-4FDD-B2B0-29C67D50DFEA}"/>
              </a:ext>
            </a:extLst>
          </p:cNvPr>
          <p:cNvSpPr/>
          <p:nvPr/>
        </p:nvSpPr>
        <p:spPr>
          <a:xfrm>
            <a:off x="5495415" y="2533641"/>
            <a:ext cx="313899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 layers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ED57DB0-6F95-4FD2-AB7E-27C6C932FDF7}"/>
              </a:ext>
            </a:extLst>
          </p:cNvPr>
          <p:cNvSpPr/>
          <p:nvPr/>
        </p:nvSpPr>
        <p:spPr>
          <a:xfrm>
            <a:off x="6635756" y="2543291"/>
            <a:ext cx="313899" cy="16717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 layers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70B484-5B5C-4BF1-8975-C96E8B4FAA55}"/>
              </a:ext>
            </a:extLst>
          </p:cNvPr>
          <p:cNvCxnSpPr/>
          <p:nvPr/>
        </p:nvCxnSpPr>
        <p:spPr>
          <a:xfrm>
            <a:off x="1395484" y="5300580"/>
            <a:ext cx="38050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B0797CA-B30D-47B7-B909-9C5DF728D7A3}"/>
              </a:ext>
            </a:extLst>
          </p:cNvPr>
          <p:cNvCxnSpPr/>
          <p:nvPr/>
        </p:nvCxnSpPr>
        <p:spPr>
          <a:xfrm>
            <a:off x="1395484" y="5543591"/>
            <a:ext cx="380504" cy="0"/>
          </a:xfrm>
          <a:prstGeom prst="line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1AFD18-843E-40E6-B3E6-7DD5AC07B03B}"/>
              </a:ext>
            </a:extLst>
          </p:cNvPr>
          <p:cNvCxnSpPr/>
          <p:nvPr/>
        </p:nvCxnSpPr>
        <p:spPr>
          <a:xfrm>
            <a:off x="1395484" y="5784429"/>
            <a:ext cx="38050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66EFD0-2B03-4477-94F3-4CE6B3D4F41D}"/>
              </a:ext>
            </a:extLst>
          </p:cNvPr>
          <p:cNvCxnSpPr/>
          <p:nvPr/>
        </p:nvCxnSpPr>
        <p:spPr>
          <a:xfrm>
            <a:off x="1395484" y="6019218"/>
            <a:ext cx="380504" cy="0"/>
          </a:xfrm>
          <a:prstGeom prst="line">
            <a:avLst/>
          </a:prstGeom>
          <a:ln w="1270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EC38C74-B411-4D8C-9291-D2490E01D7B9}"/>
              </a:ext>
            </a:extLst>
          </p:cNvPr>
          <p:cNvSpPr/>
          <p:nvPr/>
        </p:nvSpPr>
        <p:spPr>
          <a:xfrm>
            <a:off x="2211818" y="2543291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FEB6AE-D07B-45F3-98F1-76B7FBCDC108}"/>
              </a:ext>
            </a:extLst>
          </p:cNvPr>
          <p:cNvSpPr/>
          <p:nvPr/>
        </p:nvSpPr>
        <p:spPr>
          <a:xfrm>
            <a:off x="3175785" y="2543291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1DC3555-20E9-46BD-AA55-9350E2B8570B}"/>
              </a:ext>
            </a:extLst>
          </p:cNvPr>
          <p:cNvSpPr/>
          <p:nvPr/>
        </p:nvSpPr>
        <p:spPr>
          <a:xfrm>
            <a:off x="4110768" y="2533641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26F8AE-B3D8-4496-945E-5B760ED3D8BC}"/>
              </a:ext>
            </a:extLst>
          </p:cNvPr>
          <p:cNvSpPr/>
          <p:nvPr/>
        </p:nvSpPr>
        <p:spPr>
          <a:xfrm>
            <a:off x="5028815" y="2552836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7695D2-4156-4C32-9298-F1E40003D80D}"/>
              </a:ext>
            </a:extLst>
          </p:cNvPr>
          <p:cNvSpPr/>
          <p:nvPr/>
        </p:nvSpPr>
        <p:spPr>
          <a:xfrm>
            <a:off x="5940657" y="2543292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Maxpooling</a:t>
            </a:r>
            <a:endParaRPr lang="en-US" dirty="0"/>
          </a:p>
        </p:txBody>
      </p:sp>
      <p:pic>
        <p:nvPicPr>
          <p:cNvPr id="29" name="Picture 28" descr="A room filled with furniture and vase of flowers on a table&#10;&#10;Description automatically generated">
            <a:extLst>
              <a:ext uri="{FF2B5EF4-FFF2-40B4-BE49-F238E27FC236}">
                <a16:creationId xmlns:a16="http://schemas.microsoft.com/office/drawing/2014/main" id="{7E310884-FBF5-4E9E-985C-46F1E79D3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81" y="2961795"/>
            <a:ext cx="926716" cy="92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FCE3A6C-DE91-4B01-99EA-B2DA160BCDB0}"/>
              </a:ext>
            </a:extLst>
          </p:cNvPr>
          <p:cNvSpPr/>
          <p:nvPr/>
        </p:nvSpPr>
        <p:spPr>
          <a:xfrm>
            <a:off x="709044" y="2580171"/>
            <a:ext cx="813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1600" i="1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Image </a:t>
            </a:r>
            <a:endParaRPr lang="en-US" sz="1600" i="1" dirty="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87F1B66F-78C8-4451-8D8E-ACFF57DBC82C}"/>
              </a:ext>
            </a:extLst>
          </p:cNvPr>
          <p:cNvCxnSpPr/>
          <p:nvPr/>
        </p:nvCxnSpPr>
        <p:spPr>
          <a:xfrm rot="16200000" flipH="1">
            <a:off x="6633406" y="4628982"/>
            <a:ext cx="1468227" cy="64042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92DA173B-64CD-445C-AE46-393E8BBFB4FC}"/>
              </a:ext>
            </a:extLst>
          </p:cNvPr>
          <p:cNvSpPr/>
          <p:nvPr/>
        </p:nvSpPr>
        <p:spPr>
          <a:xfrm>
            <a:off x="7261099" y="5791739"/>
            <a:ext cx="177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600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Image Features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2244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/>
      <p:bldP spid="15" grpId="0" animBg="1"/>
      <p:bldP spid="28" grpId="0" animBg="1"/>
      <p:bldP spid="30" grpId="0" animBg="1"/>
      <p:bldP spid="31" grpId="0" animBg="1"/>
      <p:bldP spid="32" grpId="0" animBg="1"/>
      <p:bldP spid="25" grpId="0" animBg="1"/>
      <p:bldP spid="38" grpId="0"/>
      <p:bldP spid="39" grpId="0" animBg="1"/>
      <p:bldP spid="42" grpId="0"/>
      <p:bldP spid="44" grpId="0"/>
      <p:bldP spid="45" grpId="0"/>
      <p:bldP spid="46" grpId="0"/>
      <p:bldP spid="47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5" grpId="1" animBg="1"/>
      <p:bldP spid="59" grpId="0" animBg="1"/>
      <p:bldP spid="60" grpId="0" animBg="1"/>
      <p:bldP spid="61" grpId="0" animBg="1"/>
      <p:bldP spid="62" grpId="0" animBg="1"/>
      <p:bldP spid="64" grpId="0" animBg="1"/>
      <p:bldP spid="66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2ECA7-29D7-4178-95AE-54271097C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WEB APPLICATION LOGIC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696382F-5DEF-4B60-8F3F-C96ED7328746}"/>
              </a:ext>
            </a:extLst>
          </p:cNvPr>
          <p:cNvSpPr/>
          <p:nvPr/>
        </p:nvSpPr>
        <p:spPr>
          <a:xfrm>
            <a:off x="755222" y="1918127"/>
            <a:ext cx="1683067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User Uploaded </a:t>
            </a:r>
          </a:p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Image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2F297A-22FB-490D-B59D-AC8D8397BF3E}"/>
              </a:ext>
            </a:extLst>
          </p:cNvPr>
          <p:cNvSpPr/>
          <p:nvPr/>
        </p:nvSpPr>
        <p:spPr>
          <a:xfrm>
            <a:off x="755008" y="3319314"/>
            <a:ext cx="1736441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User entered description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03D6584-8AF6-47E2-A852-BF4479C970D7}"/>
              </a:ext>
            </a:extLst>
          </p:cNvPr>
          <p:cNvSpPr/>
          <p:nvPr/>
        </p:nvSpPr>
        <p:spPr>
          <a:xfrm rot="10800000">
            <a:off x="6677910" y="2582145"/>
            <a:ext cx="872455" cy="906416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0E0411-6E44-4199-AE59-5302C2196BFF}"/>
              </a:ext>
            </a:extLst>
          </p:cNvPr>
          <p:cNvSpPr/>
          <p:nvPr/>
        </p:nvSpPr>
        <p:spPr>
          <a:xfrm>
            <a:off x="4971150" y="4950219"/>
            <a:ext cx="2262894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Display Results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E64D5A-2CCA-46BC-A017-37E2F73A4FA2}"/>
              </a:ext>
            </a:extLst>
          </p:cNvPr>
          <p:cNvSpPr/>
          <p:nvPr/>
        </p:nvSpPr>
        <p:spPr>
          <a:xfrm>
            <a:off x="5314440" y="1981727"/>
            <a:ext cx="1563120" cy="217059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0AC0CB8-F0C1-4AA6-BF2D-65A9095E8DF9}"/>
              </a:ext>
            </a:extLst>
          </p:cNvPr>
          <p:cNvSpPr/>
          <p:nvPr/>
        </p:nvSpPr>
        <p:spPr>
          <a:xfrm>
            <a:off x="7671403" y="1863132"/>
            <a:ext cx="1847915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Deep  Learning</a:t>
            </a:r>
          </a:p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Model</a:t>
            </a:r>
          </a:p>
        </p:txBody>
      </p:sp>
      <p:pic>
        <p:nvPicPr>
          <p:cNvPr id="32" name="Graphic 31" descr="Database">
            <a:extLst>
              <a:ext uri="{FF2B5EF4-FFF2-40B4-BE49-F238E27FC236}">
                <a16:creationId xmlns:a16="http://schemas.microsoft.com/office/drawing/2014/main" id="{71693B09-2BE1-4FBD-895E-772FE09C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542" y="1825883"/>
            <a:ext cx="824889" cy="8248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E6FEF3F-29FA-421A-97B2-A666C1879E4B}"/>
              </a:ext>
            </a:extLst>
          </p:cNvPr>
          <p:cNvSpPr/>
          <p:nvPr/>
        </p:nvSpPr>
        <p:spPr>
          <a:xfrm>
            <a:off x="10014117" y="2653159"/>
            <a:ext cx="1349227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800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Image Catalogue </a:t>
            </a:r>
            <a:endParaRPr lang="en-US" sz="180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D6F52F-473D-43A2-B9AF-887E07C3D402}"/>
              </a:ext>
            </a:extLst>
          </p:cNvPr>
          <p:cNvSpPr/>
          <p:nvPr/>
        </p:nvSpPr>
        <p:spPr>
          <a:xfrm>
            <a:off x="7667887" y="3404416"/>
            <a:ext cx="1847915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NLP</a:t>
            </a:r>
          </a:p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Model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F6B47C-48BD-49C7-93B6-8395F664DA67}"/>
              </a:ext>
            </a:extLst>
          </p:cNvPr>
          <p:cNvSpPr/>
          <p:nvPr/>
        </p:nvSpPr>
        <p:spPr>
          <a:xfrm>
            <a:off x="10014117" y="4176576"/>
            <a:ext cx="156669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800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Product Descriptions</a:t>
            </a:r>
            <a:endParaRPr lang="en-US" sz="1800" dirty="0"/>
          </a:p>
        </p:txBody>
      </p:sp>
      <p:pic>
        <p:nvPicPr>
          <p:cNvPr id="37" name="Graphic 36" descr="Document">
            <a:extLst>
              <a:ext uri="{FF2B5EF4-FFF2-40B4-BE49-F238E27FC236}">
                <a16:creationId xmlns:a16="http://schemas.microsoft.com/office/drawing/2014/main" id="{94437867-1418-4FAC-907C-ED98EA55A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4507" y="3251200"/>
            <a:ext cx="822960" cy="82296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7A631FA-4CA8-41E6-A485-C08BF654D6DD}"/>
              </a:ext>
            </a:extLst>
          </p:cNvPr>
          <p:cNvSpPr/>
          <p:nvPr/>
        </p:nvSpPr>
        <p:spPr>
          <a:xfrm>
            <a:off x="2906227" y="1915124"/>
            <a:ext cx="1847915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Deep  Learning</a:t>
            </a:r>
          </a:p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Model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5782F6-7CCB-450F-BE67-303BE2E9CC3E}"/>
              </a:ext>
            </a:extLst>
          </p:cNvPr>
          <p:cNvSpPr/>
          <p:nvPr/>
        </p:nvSpPr>
        <p:spPr>
          <a:xfrm>
            <a:off x="2874001" y="3357410"/>
            <a:ext cx="1847915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NLP</a:t>
            </a:r>
          </a:p>
          <a:p>
            <a:pPr algn="ctr" defTabSz="112603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Model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D3F7A63-41B4-4DBC-BBF2-5E4B4C4CFA32}"/>
              </a:ext>
            </a:extLst>
          </p:cNvPr>
          <p:cNvSpPr/>
          <p:nvPr/>
        </p:nvSpPr>
        <p:spPr>
          <a:xfrm rot="5400000">
            <a:off x="5666370" y="3898712"/>
            <a:ext cx="872455" cy="906416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AE59A9E-B35A-457A-B804-F466324830FA}"/>
              </a:ext>
            </a:extLst>
          </p:cNvPr>
          <p:cNvSpPr/>
          <p:nvPr/>
        </p:nvSpPr>
        <p:spPr>
          <a:xfrm>
            <a:off x="4714977" y="2582145"/>
            <a:ext cx="872455" cy="906416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22086C-C325-41BB-83D7-B2BEBC06EBD5}"/>
              </a:ext>
            </a:extLst>
          </p:cNvPr>
          <p:cNvCxnSpPr>
            <a:cxnSpLocks/>
          </p:cNvCxnSpPr>
          <p:nvPr/>
        </p:nvCxnSpPr>
        <p:spPr>
          <a:xfrm flipH="1" flipV="1">
            <a:off x="9468340" y="2206497"/>
            <a:ext cx="5231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5A0F84-A33B-4A05-BF5F-4E7CD3F9EBFF}"/>
              </a:ext>
            </a:extLst>
          </p:cNvPr>
          <p:cNvCxnSpPr>
            <a:cxnSpLocks/>
          </p:cNvCxnSpPr>
          <p:nvPr/>
        </p:nvCxnSpPr>
        <p:spPr>
          <a:xfrm flipH="1" flipV="1">
            <a:off x="9490989" y="3747782"/>
            <a:ext cx="5231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EFD2B5E-7E9D-47FB-B876-873285ADB6F9}"/>
              </a:ext>
            </a:extLst>
          </p:cNvPr>
          <p:cNvCxnSpPr>
            <a:cxnSpLocks/>
          </p:cNvCxnSpPr>
          <p:nvPr/>
        </p:nvCxnSpPr>
        <p:spPr>
          <a:xfrm flipV="1">
            <a:off x="2353209" y="3686504"/>
            <a:ext cx="5231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AC96E0-029E-42C7-98B8-1D2E106AF3AE}"/>
              </a:ext>
            </a:extLst>
          </p:cNvPr>
          <p:cNvCxnSpPr>
            <a:cxnSpLocks/>
          </p:cNvCxnSpPr>
          <p:nvPr/>
        </p:nvCxnSpPr>
        <p:spPr>
          <a:xfrm flipV="1">
            <a:off x="2369385" y="2296484"/>
            <a:ext cx="5231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D4BB8B7-53A4-4DBB-A36A-9F4135109790}"/>
              </a:ext>
            </a:extLst>
          </p:cNvPr>
          <p:cNvSpPr/>
          <p:nvPr/>
        </p:nvSpPr>
        <p:spPr>
          <a:xfrm>
            <a:off x="5416973" y="2211537"/>
            <a:ext cx="1349227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sz="1867" kern="12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Similarity Measures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974050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 animBg="1"/>
      <p:bldP spid="25" grpId="0" animBg="1"/>
      <p:bldP spid="29" grpId="0" animBg="1"/>
      <p:bldP spid="33" grpId="0"/>
      <p:bldP spid="34" grpId="0" animBg="1"/>
      <p:bldP spid="35" grpId="0"/>
      <p:bldP spid="38" grpId="0" animBg="1"/>
      <p:bldP spid="39" grpId="0" animBg="1"/>
      <p:bldP spid="40" grpId="0" animBg="1"/>
      <p:bldP spid="41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2;p23">
            <a:extLst>
              <a:ext uri="{FF2B5EF4-FFF2-40B4-BE49-F238E27FC236}">
                <a16:creationId xmlns:a16="http://schemas.microsoft.com/office/drawing/2014/main" id="{B607FD17-1C3F-4354-9E56-117BB99AA5B9}"/>
              </a:ext>
            </a:extLst>
          </p:cNvPr>
          <p:cNvSpPr txBox="1">
            <a:spLocks/>
          </p:cNvSpPr>
          <p:nvPr/>
        </p:nvSpPr>
        <p:spPr>
          <a:xfrm>
            <a:off x="353851" y="427307"/>
            <a:ext cx="3632478" cy="35180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sz="1800" b="1" dirty="0">
              <a:latin typeface="Tinos" panose="020B0604020202020204" charset="0"/>
              <a:cs typeface="Tinos" panose="020B0604020202020204" charset="0"/>
            </a:endParaRPr>
          </a:p>
          <a:p>
            <a:r>
              <a:rPr lang="en-US" sz="1800" b="1" dirty="0">
                <a:latin typeface="Tinos" panose="020B0604020202020204" charset="0"/>
                <a:cs typeface="Tinos" panose="020B0604020202020204" charset="0"/>
              </a:rPr>
              <a:t>Crate &amp; Barrel </a:t>
            </a:r>
          </a:p>
          <a:p>
            <a:r>
              <a:rPr lang="en-US" sz="1800" dirty="0"/>
              <a:t>Hudson </a:t>
            </a:r>
            <a:r>
              <a:rPr lang="en-US" sz="1800" dirty="0" err="1"/>
              <a:t>Spalted</a:t>
            </a:r>
            <a:r>
              <a:rPr lang="en-US" sz="1800" dirty="0"/>
              <a:t> Primavera Round Wood Coffee Table</a:t>
            </a:r>
          </a:p>
          <a:p>
            <a:endParaRPr lang="en-US" b="1" dirty="0">
              <a:latin typeface="Tinos" panose="020B0604020202020204" charset="0"/>
              <a:cs typeface="Tinos" panose="020B0604020202020204" charset="0"/>
            </a:endParaRPr>
          </a:p>
          <a:p>
            <a:r>
              <a:rPr lang="en-US" sz="1600" dirty="0"/>
              <a:t>“Wood wooden distressed pine oak reclaimed coffee table natural”</a:t>
            </a:r>
          </a:p>
          <a:p>
            <a:endParaRPr lang="en-US" sz="1600" b="1" dirty="0"/>
          </a:p>
          <a:p>
            <a:r>
              <a:rPr lang="en-US" sz="2000" b="1" dirty="0"/>
              <a:t>Original Price</a:t>
            </a:r>
          </a:p>
          <a:p>
            <a:r>
              <a:rPr lang="en-US" sz="2000" b="1" dirty="0"/>
              <a:t>$1,565</a:t>
            </a:r>
          </a:p>
          <a:p>
            <a:endParaRPr lang="en-US" sz="20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b="1" dirty="0">
              <a:latin typeface="Tinos" panose="020B0604020202020204" charset="0"/>
              <a:cs typeface="Tinos" panose="020B060402020202020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79994-4B9C-42FE-9378-8C38B18F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285" y="3641704"/>
            <a:ext cx="2743200" cy="2743200"/>
          </a:xfrm>
          <a:prstGeom prst="rect">
            <a:avLst/>
          </a:prstGeom>
          <a:ln w="190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5883592" y="870989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4117531" y="82614"/>
            <a:ext cx="4159987" cy="87789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CHEAPER OPTIONS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C1D2D6-5770-4AD6-BEAE-3BA70B324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62" y="3641704"/>
            <a:ext cx="4876800" cy="2743200"/>
          </a:xfrm>
          <a:prstGeom prst="rect">
            <a:avLst/>
          </a:prstGeom>
          <a:ln w="190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C045CC-A593-4662-9424-95B26BF884FB}"/>
              </a:ext>
            </a:extLst>
          </p:cNvPr>
          <p:cNvCxnSpPr/>
          <p:nvPr/>
        </p:nvCxnSpPr>
        <p:spPr>
          <a:xfrm>
            <a:off x="8835227" y="566533"/>
            <a:ext cx="0" cy="580264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7A08A6-EE42-46CF-9717-6266C725EDE9}"/>
              </a:ext>
            </a:extLst>
          </p:cNvPr>
          <p:cNvCxnSpPr>
            <a:cxnSpLocks/>
          </p:cNvCxnSpPr>
          <p:nvPr/>
        </p:nvCxnSpPr>
        <p:spPr>
          <a:xfrm rot="5400000">
            <a:off x="8867028" y="527683"/>
            <a:ext cx="0" cy="580264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768DB9D-F86C-489D-A7C4-3D73074F9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018" y="3641704"/>
            <a:ext cx="2743200" cy="2743200"/>
          </a:xfrm>
          <a:prstGeom prst="rect">
            <a:avLst/>
          </a:prstGeom>
          <a:ln w="190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A81C2DF-DCF5-494C-B46E-22775A6A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581" y="496147"/>
            <a:ext cx="2741103" cy="2743200"/>
          </a:xfrm>
          <a:prstGeom prst="rect">
            <a:avLst/>
          </a:prstGeom>
          <a:ln w="190500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0" name="Google Shape;172;p23">
            <a:extLst>
              <a:ext uri="{FF2B5EF4-FFF2-40B4-BE49-F238E27FC236}">
                <a16:creationId xmlns:a16="http://schemas.microsoft.com/office/drawing/2014/main" id="{A2E728F0-1C2C-4CB1-9E7A-739DCEBEEAA2}"/>
              </a:ext>
            </a:extLst>
          </p:cNvPr>
          <p:cNvSpPr txBox="1">
            <a:spLocks/>
          </p:cNvSpPr>
          <p:nvPr/>
        </p:nvSpPr>
        <p:spPr>
          <a:xfrm>
            <a:off x="6688205" y="2574153"/>
            <a:ext cx="2743200" cy="877892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>
                <a:latin typeface="Tinos" panose="020B0604020202020204" charset="0"/>
                <a:cs typeface="Tinos" panose="020B0604020202020204" charset="0"/>
              </a:rPr>
              <a:t>Our Options  </a:t>
            </a:r>
          </a:p>
          <a:p>
            <a:r>
              <a:rPr lang="en-US" sz="2000" b="1" dirty="0">
                <a:latin typeface="Tinos" panose="020B0604020202020204" charset="0"/>
                <a:cs typeface="Tinos" panose="020B0604020202020204" charset="0"/>
              </a:rPr>
              <a:t>$300 – $1000</a:t>
            </a:r>
          </a:p>
        </p:txBody>
      </p:sp>
      <p:pic>
        <p:nvPicPr>
          <p:cNvPr id="3" name="Graphic 2" descr="Money">
            <a:extLst>
              <a:ext uri="{FF2B5EF4-FFF2-40B4-BE49-F238E27FC236}">
                <a16:creationId xmlns:a16="http://schemas.microsoft.com/office/drawing/2014/main" id="{C2B73C67-B05B-4FE9-8D77-AA242B409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16" y="1093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1F6C-5378-4E25-8668-B08F5BE16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25A44-C8FD-4421-BF3A-5D1B1CD74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767" y="2134133"/>
            <a:ext cx="4450413" cy="3734134"/>
          </a:xfrm>
        </p:spPr>
        <p:txBody>
          <a:bodyPr/>
          <a:lstStyle/>
          <a:p>
            <a:r>
              <a:rPr lang="en-US" dirty="0"/>
              <a:t>Took photograph of armchair at Metis</a:t>
            </a:r>
          </a:p>
          <a:p>
            <a:r>
              <a:rPr lang="en-US" dirty="0"/>
              <a:t>Let’s see, what suggestions we get…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98430-B222-4772-BBB6-E0AFAD90DB0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room with a wood floor&#10;&#10;Description automatically generated">
            <a:extLst>
              <a:ext uri="{FF2B5EF4-FFF2-40B4-BE49-F238E27FC236}">
                <a16:creationId xmlns:a16="http://schemas.microsoft.com/office/drawing/2014/main" id="{2F7AA7E7-4550-4E94-B364-8BF38EE5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73" y="2209633"/>
            <a:ext cx="4572000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5311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84EB9-0630-41E8-8220-1C230C444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Home_Demo">
            <a:hlinkClick r:id="" action="ppaction://media"/>
            <a:extLst>
              <a:ext uri="{FF2B5EF4-FFF2-40B4-BE49-F238E27FC236}">
                <a16:creationId xmlns:a16="http://schemas.microsoft.com/office/drawing/2014/main" id="{D42FE682-C57D-4C4C-972C-DB7B55405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88" y="48858"/>
            <a:ext cx="11964555" cy="673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lican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7101</TotalTime>
  <Words>267</Words>
  <Application>Microsoft Macintosh PowerPoint</Application>
  <PresentationFormat>Widescreen</PresentationFormat>
  <Paragraphs>106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Tinos</vt:lpstr>
      <vt:lpstr>Playfair Display</vt:lpstr>
      <vt:lpstr>Vidaloka</vt:lpstr>
      <vt:lpstr>Calibri</vt:lpstr>
      <vt:lpstr>Office Theme</vt:lpstr>
      <vt:lpstr>Helicanus template</vt:lpstr>
      <vt:lpstr>PowerPoint Presentation</vt:lpstr>
      <vt:lpstr>INTRODUCTION</vt:lpstr>
      <vt:lpstr>DATA</vt:lpstr>
      <vt:lpstr>PowerPoint Presentation</vt:lpstr>
      <vt:lpstr>DEEP LEARNING MODEL</vt:lpstr>
      <vt:lpstr>WEB APPLICATION LOGIC</vt:lpstr>
      <vt:lpstr>PowerPoint Presentation</vt:lpstr>
      <vt:lpstr>WEB APPLICATION VIDEO</vt:lpstr>
      <vt:lpstr>PowerPoint Presentation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Anjali Sebastian</cp:lastModifiedBy>
  <cp:revision>173</cp:revision>
  <dcterms:modified xsi:type="dcterms:W3CDTF">2023-08-16T03:44:41Z</dcterms:modified>
</cp:coreProperties>
</file>